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38CE7-2AD8-4FE0-B410-3E583B35D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4A708-33DF-4E24-BDDA-C22D878A1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9E085-F7A5-4D19-9344-B226A77B0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29DF2-793E-4364-8EF0-3DF37152C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27161-4918-4A8F-ADCB-58ED57449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9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BA7A5-3CBE-4FB4-88AC-C835DB853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497B8-77F3-488B-A6F6-1A372367F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FFF7F-4857-41BF-AC92-7662670A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EEF17-FAD1-413E-B738-4B80D033A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BE6A3-8509-427A-B567-E1EDE20D6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5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7E20DE-94A6-4526-B122-F40CD2D81A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D9797-188C-44CD-9A70-0167F747C0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97D51-7C14-4060-A013-AF81F3AB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76011-2C4D-40D8-8CFE-4E6F765A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BEA3A-045B-4BFE-A934-946499E2F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E5FD2-99BC-4120-A8B9-24A8B8C0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37B06-59B0-46F1-8DFF-67B53522B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1686C-EE60-4EEF-BC08-81453A8D3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BAA76-3890-47E6-A14A-84ABEE4B8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E85CE-BC3A-4755-B9A3-9C03A1F93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8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240EF-F230-4CE0-9535-4416BA9A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B587D-33DE-45C3-BB40-C860077CC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3F3F3-889B-4B2B-A7E6-42CC10068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A850C-7A20-4F01-BA19-5D6095C5E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FEAAA-2355-4EB8-8901-3DF4841A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3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71674-F63A-4597-9D1F-A7CC4020D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F9BAF-2259-4733-810F-4B8015C5B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56892-9205-4E60-BEAB-2FB2E1C17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7B184-82A3-41AB-8D43-832C1484D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0E877-B73C-4B49-B0D1-E19C54EF3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F37D8-2711-4F1C-AE46-987121A06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3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C1B3F-1744-4BB6-87F6-5050EF58D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4D333-187E-4F0F-BCD0-E37AEA0AD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BDA60-01D7-47D1-9A33-8EC2905B1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E4B81F-4660-46EC-9B1D-A8E26A94BD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A5AE4-830B-4897-89B7-0C2B54436C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099A46-0979-4CA1-A30F-71F5780D4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813B24-D59A-4507-AF82-14020BC70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797B10-04CF-4C01-918E-0A85E90E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0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9F8E0-D726-48DE-A70C-FD3761AE5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F24659-3967-4192-9073-FD191D7B2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1B3B1-2205-41AB-9536-5BD177A45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F5933-F391-457E-961E-715DB404A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2F7B12-CFE8-4293-BB36-7CEC8C75B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D581B7-1685-499C-A782-69A1C622E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502251-4E5D-4472-986C-60F425320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9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21943-288D-4E9E-AF77-B48176159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E91EB-5666-42E5-8BAE-A078881CB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611AC0-43F5-41DF-9CEE-6090E8684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6464F-E066-42E6-B6CF-948408440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BEF8E-7958-40A6-BE3E-20441E1F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74D85-DEC8-4CF1-83EA-E7719196C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7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41824-5CC9-4D29-8144-D3981FAD5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8B2E7B-55CA-4133-B104-DB0E01F66C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252ECA-3712-403A-93B2-3F21830BD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D1B50-3E7B-4B4E-8969-212D5FEF3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0C9860-822F-4C02-AE4E-90315ABB9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C3664-8D4C-42DD-9215-E64136F9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0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F0513E-563A-4D1F-9567-A27887CBA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E3B33-7180-42E5-B6E3-9C77BCD32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1DD34-20CA-4CA0-94FA-7F1356306A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0200B-980C-44D3-AF72-BB713EC95BE8}" type="datetimeFigureOut">
              <a:rPr lang="en-US" smtClean="0"/>
              <a:t>21/01/27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75B8D-F62C-40B3-A1F1-275F00B58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1A1BF-34A5-4AC5-BC22-0CFCDFD7D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CBDF9-94B2-4704-977D-39099E12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4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C4DDBBB1-64F1-4903-AF2E-F598D42BE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7817" y="3628757"/>
            <a:ext cx="3569540" cy="26771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65E18D-F4BD-46C8-9A5A-C1A55AA4D1FB}"/>
              </a:ext>
            </a:extLst>
          </p:cNvPr>
          <p:cNvSpPr txBox="1"/>
          <p:nvPr/>
        </p:nvSpPr>
        <p:spPr>
          <a:xfrm>
            <a:off x="568201" y="426552"/>
            <a:ext cx="68106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is the meaning of the  terms in the force constant matrix (FCM) ?</a:t>
            </a:r>
          </a:p>
          <a:p>
            <a:r>
              <a:rPr lang="en-US" dirty="0"/>
              <a:t>2D example</a:t>
            </a:r>
          </a:p>
          <a:p>
            <a:r>
              <a:rPr lang="en-US" dirty="0"/>
              <a:t>We have the potential energy in the quadratic form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1AC357-242C-44A3-B152-2D946B0F6A72}"/>
                  </a:ext>
                </a:extLst>
              </p:cNvPr>
              <p:cNvSpPr txBox="1"/>
              <p:nvPr/>
            </p:nvSpPr>
            <p:spPr>
              <a:xfrm>
                <a:off x="725815" y="1469962"/>
                <a:ext cx="3122906" cy="531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/>
                  <a:t>V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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US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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*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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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1AC357-242C-44A3-B152-2D946B0F6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815" y="1469962"/>
                <a:ext cx="3122906" cy="531877"/>
              </a:xfrm>
              <a:prstGeom prst="rect">
                <a:avLst/>
              </a:prstGeom>
              <a:blipFill>
                <a:blip r:embed="rId3"/>
                <a:stretch>
                  <a:fillRect l="-4492" b="-4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71E1C8C-0CAD-4376-9071-4E3F968CB163}"/>
              </a:ext>
            </a:extLst>
          </p:cNvPr>
          <p:cNvSpPr txBox="1"/>
          <p:nvPr/>
        </p:nvSpPr>
        <p:spPr>
          <a:xfrm>
            <a:off x="4064263" y="1551234"/>
            <a:ext cx="6338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function is a paraboloid in </a:t>
            </a:r>
            <a:r>
              <a:rPr lang="en-US" dirty="0">
                <a:sym typeface="Symbol" panose="05050102010706020507" pitchFamily="18" charset="2"/>
              </a:rPr>
              <a:t>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and 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. We plot some examples</a:t>
            </a:r>
            <a:endParaRPr lang="en-US" baseline="-25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92C92A-7DBE-4BB5-BEDD-7410179F34EF}"/>
                  </a:ext>
                </a:extLst>
              </p:cNvPr>
              <p:cNvSpPr txBox="1"/>
              <p:nvPr/>
            </p:nvSpPr>
            <p:spPr>
              <a:xfrm>
                <a:off x="568201" y="2927673"/>
                <a:ext cx="1912908" cy="5542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/>
                  <a:t>FCM=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92C92A-7DBE-4BB5-BEDD-7410179F34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201" y="2927673"/>
                <a:ext cx="1912908" cy="554254"/>
              </a:xfrm>
              <a:prstGeom prst="rect">
                <a:avLst/>
              </a:prstGeom>
              <a:blipFill>
                <a:blip r:embed="rId4"/>
                <a:stretch>
                  <a:fillRect l="-2548"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3523BAE7-A729-4A17-9C15-14D53641E5FF}"/>
              </a:ext>
            </a:extLst>
          </p:cNvPr>
          <p:cNvSpPr txBox="1"/>
          <p:nvPr/>
        </p:nvSpPr>
        <p:spPr>
          <a:xfrm>
            <a:off x="2481109" y="2620024"/>
            <a:ext cx="401462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/>
              <a:t>fcm</a:t>
            </a:r>
            <a:r>
              <a:rPr lang="en-US" sz="1400" b="1" dirty="0"/>
              <a:t>=[10 0;0 10];</a:t>
            </a:r>
          </a:p>
          <a:p>
            <a:r>
              <a:rPr lang="pt-BR" sz="1400" b="1" dirty="0"/>
              <a:t>v1=r1.^2*fcm(1,1)+r2.^2*fcm(2,2)+r1.*r2*fcm(1,2);</a:t>
            </a:r>
          </a:p>
          <a:p>
            <a:r>
              <a:rPr lang="pt-BR" sz="1400" b="1" dirty="0"/>
              <a:t>[r1 r2]=meshgrid(-5:0.1:5);</a:t>
            </a:r>
          </a:p>
          <a:p>
            <a:r>
              <a:rPr lang="pt-BR" sz="1400" b="1" dirty="0"/>
              <a:t>surfl(r1,r2,v1); zlim([0 1000]);</a:t>
            </a:r>
          </a:p>
          <a:p>
            <a:r>
              <a:rPr lang="pt-BR" sz="1400" b="1" dirty="0"/>
              <a:t>xlabel('\rho_1'); ylabel('\rho_2');zlabel('V');</a:t>
            </a:r>
            <a:endParaRPr lang="en-US" sz="1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ABA2B0C-2982-4D18-9131-3969A8E1210A}"/>
                  </a:ext>
                </a:extLst>
              </p:cNvPr>
              <p:cNvSpPr txBox="1"/>
              <p:nvPr/>
            </p:nvSpPr>
            <p:spPr>
              <a:xfrm>
                <a:off x="696682" y="4883851"/>
                <a:ext cx="1912908" cy="5542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/>
                  <a:t>FCM=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ABA2B0C-2982-4D18-9131-3969A8E12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2" y="4883851"/>
                <a:ext cx="1912908" cy="554254"/>
              </a:xfrm>
              <a:prstGeom prst="rect">
                <a:avLst/>
              </a:prstGeom>
              <a:blipFill>
                <a:blip r:embed="rId5"/>
                <a:stretch>
                  <a:fillRect l="-2548"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66FACBA1-90BD-4DF0-B7ED-1C2732327C9E}"/>
              </a:ext>
            </a:extLst>
          </p:cNvPr>
          <p:cNvSpPr txBox="1"/>
          <p:nvPr/>
        </p:nvSpPr>
        <p:spPr>
          <a:xfrm>
            <a:off x="2481108" y="4699277"/>
            <a:ext cx="401462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/>
              <a:t>fcm</a:t>
            </a:r>
            <a:r>
              <a:rPr lang="en-US" sz="1400" b="1" dirty="0"/>
              <a:t>=[10 0;0 20];</a:t>
            </a:r>
          </a:p>
          <a:p>
            <a:r>
              <a:rPr lang="pt-BR" sz="1400" b="1" dirty="0"/>
              <a:t>v2=r1.^2*fcm(1,1)+r2.^2*fcm(2,2)+r1.*r2*fcm(1,2);</a:t>
            </a:r>
          </a:p>
          <a:p>
            <a:r>
              <a:rPr lang="pt-BR" sz="1400" b="1" dirty="0"/>
              <a:t>[r1 r2]=meshgrid(-5:0.1:5);</a:t>
            </a:r>
          </a:p>
          <a:p>
            <a:r>
              <a:rPr lang="pt-BR" sz="1400" b="1" dirty="0"/>
              <a:t>surfl(r1,r2,v2); zlim([0 1000]);</a:t>
            </a:r>
          </a:p>
          <a:p>
            <a:r>
              <a:rPr lang="pt-BR" sz="1400" b="1" dirty="0"/>
              <a:t>xlabel('\rho_1'); ylabel('\rho_2');zlabel('V');</a:t>
            </a:r>
            <a:endParaRPr lang="en-US" sz="1400" b="1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6FFC3D4-0C0E-4ACE-859F-ED27D54BC2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4273" y="2052187"/>
            <a:ext cx="3569539" cy="267715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7EA7732-3310-48AF-9755-492DC99AA53B}"/>
              </a:ext>
            </a:extLst>
          </p:cNvPr>
          <p:cNvSpPr txBox="1"/>
          <p:nvPr/>
        </p:nvSpPr>
        <p:spPr>
          <a:xfrm>
            <a:off x="521371" y="2149592"/>
            <a:ext cx="3028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Only main diagonal, same f:</a:t>
            </a:r>
            <a:endParaRPr lang="en-US" baseline="-25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7B30C5-28AE-461D-9745-33BD07F0C44B}"/>
              </a:ext>
            </a:extLst>
          </p:cNvPr>
          <p:cNvSpPr txBox="1"/>
          <p:nvPr/>
        </p:nvSpPr>
        <p:spPr>
          <a:xfrm>
            <a:off x="609113" y="4198324"/>
            <a:ext cx="334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2) Only main diagonal, different f: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48044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7251F5B-F2FF-4EF2-B03B-FA2C71153AB2}"/>
              </a:ext>
            </a:extLst>
          </p:cNvPr>
          <p:cNvSpPr txBox="1"/>
          <p:nvPr/>
        </p:nvSpPr>
        <p:spPr>
          <a:xfrm>
            <a:off x="692269" y="256049"/>
            <a:ext cx="85044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It turns out that one can see the effect of the  terms in the force constant matrix better in contour plots than in 3D plots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following page contains several cases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One sees that off-diagonal elements cause the paraboloid to rotate 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It is still a paraboloid, though, and we are still in the harmonic approximation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code for one of the contour plots is given below: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914065-3B8D-45A2-B099-1272F9BAC842}"/>
              </a:ext>
            </a:extLst>
          </p:cNvPr>
          <p:cNvSpPr txBox="1"/>
          <p:nvPr/>
        </p:nvSpPr>
        <p:spPr>
          <a:xfrm>
            <a:off x="925182" y="4521044"/>
            <a:ext cx="730441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=[10 -10;-10 20];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[r1 r2]=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meshgrid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(-5:0.1:5);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v6=r1.^2*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(1,1)+r2.^2*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(2,2)+r1.*r2*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(1,2);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contourf(r1,r2,v6); axis square; colorbar;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('\rho_1');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('\rho_2');</a:t>
            </a:r>
          </a:p>
        </p:txBody>
      </p:sp>
    </p:spTree>
    <p:extLst>
      <p:ext uri="{BB962C8B-B14F-4D97-AF65-F5344CB8AC3E}">
        <p14:creationId xmlns:p14="http://schemas.microsoft.com/office/powerpoint/2010/main" val="3024336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66AA921-9BDA-4BB0-A018-FEB212AC6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121" y="3817095"/>
            <a:ext cx="3977856" cy="298339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DC42269-29E1-4B08-B7E1-D8B5BE8D9D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2" y="3794345"/>
            <a:ext cx="3977856" cy="298339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A7FB1B9-0D5A-454D-90A4-6FAF5469DF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8923" y="480013"/>
            <a:ext cx="4064120" cy="30480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44F9C0-5D7A-4C44-B175-F38557DCCC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5989" y="471097"/>
            <a:ext cx="4064119" cy="304808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A49E90-D79E-4393-AB19-D3E398EF16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82185" y="444489"/>
            <a:ext cx="3977856" cy="298339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4F1FA91-54C9-4596-92E7-CAF2D0E55DDB}"/>
                  </a:ext>
                </a:extLst>
              </p:cNvPr>
              <p:cNvSpPr txBox="1"/>
              <p:nvPr/>
            </p:nvSpPr>
            <p:spPr>
              <a:xfrm>
                <a:off x="928957" y="80264"/>
                <a:ext cx="1912908" cy="5542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/>
                  <a:t>FCM=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4F1FA91-54C9-4596-92E7-CAF2D0E55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57" y="80264"/>
                <a:ext cx="1912908" cy="554254"/>
              </a:xfrm>
              <a:prstGeom prst="rect">
                <a:avLst/>
              </a:prstGeom>
              <a:blipFill>
                <a:blip r:embed="rId7"/>
                <a:stretch>
                  <a:fillRect l="-2548"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4242234-043B-45FA-8634-EF518956614A}"/>
                  </a:ext>
                </a:extLst>
              </p:cNvPr>
              <p:cNvSpPr txBox="1"/>
              <p:nvPr/>
            </p:nvSpPr>
            <p:spPr>
              <a:xfrm>
                <a:off x="771041" y="3457631"/>
                <a:ext cx="1912908" cy="5598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/>
                  <a:t>FCM=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4242234-043B-45FA-8634-EF51895661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041" y="3457631"/>
                <a:ext cx="1912908" cy="559897"/>
              </a:xfrm>
              <a:prstGeom prst="rect">
                <a:avLst/>
              </a:prstGeom>
              <a:blipFill>
                <a:blip r:embed="rId8"/>
                <a:stretch>
                  <a:fillRect l="-2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3EFF476-598B-47EF-825A-166927BA3816}"/>
                  </a:ext>
                </a:extLst>
              </p:cNvPr>
              <p:cNvSpPr txBox="1"/>
              <p:nvPr/>
            </p:nvSpPr>
            <p:spPr>
              <a:xfrm>
                <a:off x="4188060" y="3460452"/>
                <a:ext cx="2156669" cy="5542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/>
                  <a:t>FCM=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3EFF476-598B-47EF-825A-166927BA3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060" y="3460452"/>
                <a:ext cx="2156669" cy="554254"/>
              </a:xfrm>
              <a:prstGeom prst="rect">
                <a:avLst/>
              </a:prstGeom>
              <a:blipFill>
                <a:blip r:embed="rId9"/>
                <a:stretch>
                  <a:fillRect l="-2260"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039B7DD-BA77-4ADA-8FEE-DD6F98758D0A}"/>
                  </a:ext>
                </a:extLst>
              </p:cNvPr>
              <p:cNvSpPr txBox="1"/>
              <p:nvPr/>
            </p:nvSpPr>
            <p:spPr>
              <a:xfrm>
                <a:off x="8550531" y="80264"/>
                <a:ext cx="1912908" cy="5542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/>
                  <a:t>FCM=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039B7DD-BA77-4ADA-8FEE-DD6F98758D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0531" y="80264"/>
                <a:ext cx="1912908" cy="554254"/>
              </a:xfrm>
              <a:prstGeom prst="rect">
                <a:avLst/>
              </a:prstGeom>
              <a:blipFill>
                <a:blip r:embed="rId10"/>
                <a:stretch>
                  <a:fillRect l="-2875"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EFBB953-7BD6-4997-A3A8-B645C93C8FED}"/>
                  </a:ext>
                </a:extLst>
              </p:cNvPr>
              <p:cNvSpPr txBox="1"/>
              <p:nvPr/>
            </p:nvSpPr>
            <p:spPr>
              <a:xfrm>
                <a:off x="4310193" y="80264"/>
                <a:ext cx="1912908" cy="5542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/>
                  <a:t>FCM=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EFBB953-7BD6-4997-A3A8-B645C93C8F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193" y="80264"/>
                <a:ext cx="1912908" cy="554254"/>
              </a:xfrm>
              <a:prstGeom prst="rect">
                <a:avLst/>
              </a:prstGeom>
              <a:blipFill>
                <a:blip r:embed="rId11"/>
                <a:stretch>
                  <a:fillRect l="-2548"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24">
            <a:extLst>
              <a:ext uri="{FF2B5EF4-FFF2-40B4-BE49-F238E27FC236}">
                <a16:creationId xmlns:a16="http://schemas.microsoft.com/office/drawing/2014/main" id="{995CA805-33ED-447C-993A-C40EF7A7A0D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56977" y="3847588"/>
            <a:ext cx="3906864" cy="293014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91D46B3-30B2-41D6-8B5B-D2DFF7B75D41}"/>
                  </a:ext>
                </a:extLst>
              </p:cNvPr>
              <p:cNvSpPr txBox="1"/>
              <p:nvPr/>
            </p:nvSpPr>
            <p:spPr>
              <a:xfrm>
                <a:off x="8050994" y="3517218"/>
                <a:ext cx="2156669" cy="5542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/>
                  <a:t>FCM=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91D46B3-30B2-41D6-8B5B-D2DFF7B75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994" y="3517218"/>
                <a:ext cx="2156669" cy="554254"/>
              </a:xfrm>
              <a:prstGeom prst="rect">
                <a:avLst/>
              </a:prstGeom>
              <a:blipFill>
                <a:blip r:embed="rId13"/>
                <a:stretch>
                  <a:fillRect l="-2550"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7527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368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Courier New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probst</dc:creator>
  <cp:lastModifiedBy>michael probst</cp:lastModifiedBy>
  <cp:revision>7</cp:revision>
  <dcterms:created xsi:type="dcterms:W3CDTF">2021-01-27T14:22:57Z</dcterms:created>
  <dcterms:modified xsi:type="dcterms:W3CDTF">2021-01-27T15:34:22Z</dcterms:modified>
</cp:coreProperties>
</file>