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0" r:id="rId2"/>
    <p:sldId id="281" r:id="rId3"/>
    <p:sldId id="282" r:id="rId4"/>
    <p:sldId id="283" r:id="rId5"/>
    <p:sldId id="284" r:id="rId6"/>
    <p:sldId id="285" r:id="rId7"/>
    <p:sldId id="300" r:id="rId8"/>
    <p:sldId id="288" r:id="rId9"/>
    <p:sldId id="29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94660"/>
  </p:normalViewPr>
  <p:slideViewPr>
    <p:cSldViewPr>
      <p:cViewPr varScale="1">
        <p:scale>
          <a:sx n="98" d="100"/>
          <a:sy n="98" d="100"/>
        </p:scale>
        <p:origin x="826"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7C7B1F-3926-4037-B725-62A46F67911D}" type="datetimeFigureOut">
              <a:rPr lang="en-US" smtClean="0"/>
              <a:t>22/02/07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3477DA-1FCD-47A4-BD9C-C8DB8FFFC069}" type="slidenum">
              <a:rPr lang="en-US" smtClean="0"/>
              <a:t>‹#›</a:t>
            </a:fld>
            <a:endParaRPr lang="en-US"/>
          </a:p>
        </p:txBody>
      </p:sp>
    </p:spTree>
    <p:extLst>
      <p:ext uri="{BB962C8B-B14F-4D97-AF65-F5344CB8AC3E}">
        <p14:creationId xmlns:p14="http://schemas.microsoft.com/office/powerpoint/2010/main" val="94522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1</a:t>
            </a:fld>
            <a:endParaRPr lang="en-US"/>
          </a:p>
        </p:txBody>
      </p:sp>
    </p:spTree>
    <p:extLst>
      <p:ext uri="{BB962C8B-B14F-4D97-AF65-F5344CB8AC3E}">
        <p14:creationId xmlns:p14="http://schemas.microsoft.com/office/powerpoint/2010/main" val="25129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2</a:t>
            </a:fld>
            <a:endParaRPr lang="en-US"/>
          </a:p>
        </p:txBody>
      </p:sp>
    </p:spTree>
    <p:extLst>
      <p:ext uri="{BB962C8B-B14F-4D97-AF65-F5344CB8AC3E}">
        <p14:creationId xmlns:p14="http://schemas.microsoft.com/office/powerpoint/2010/main" val="4118760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3</a:t>
            </a:fld>
            <a:endParaRPr lang="en-US"/>
          </a:p>
        </p:txBody>
      </p:sp>
    </p:spTree>
    <p:extLst>
      <p:ext uri="{BB962C8B-B14F-4D97-AF65-F5344CB8AC3E}">
        <p14:creationId xmlns:p14="http://schemas.microsoft.com/office/powerpoint/2010/main" val="4240218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4</a:t>
            </a:fld>
            <a:endParaRPr lang="en-US"/>
          </a:p>
        </p:txBody>
      </p:sp>
    </p:spTree>
    <p:extLst>
      <p:ext uri="{BB962C8B-B14F-4D97-AF65-F5344CB8AC3E}">
        <p14:creationId xmlns:p14="http://schemas.microsoft.com/office/powerpoint/2010/main" val="2038312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5</a:t>
            </a:fld>
            <a:endParaRPr lang="en-US"/>
          </a:p>
        </p:txBody>
      </p:sp>
    </p:spTree>
    <p:extLst>
      <p:ext uri="{BB962C8B-B14F-4D97-AF65-F5344CB8AC3E}">
        <p14:creationId xmlns:p14="http://schemas.microsoft.com/office/powerpoint/2010/main" val="2738994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6</a:t>
            </a:fld>
            <a:endParaRPr lang="en-US"/>
          </a:p>
        </p:txBody>
      </p:sp>
    </p:spTree>
    <p:extLst>
      <p:ext uri="{BB962C8B-B14F-4D97-AF65-F5344CB8AC3E}">
        <p14:creationId xmlns:p14="http://schemas.microsoft.com/office/powerpoint/2010/main" val="2364300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8</a:t>
            </a:fld>
            <a:endParaRPr lang="en-US"/>
          </a:p>
        </p:txBody>
      </p:sp>
    </p:spTree>
    <p:extLst>
      <p:ext uri="{BB962C8B-B14F-4D97-AF65-F5344CB8AC3E}">
        <p14:creationId xmlns:p14="http://schemas.microsoft.com/office/powerpoint/2010/main" val="873158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3477DA-1FCD-47A4-BD9C-C8DB8FFFC069}" type="slidenum">
              <a:rPr lang="en-US" smtClean="0"/>
              <a:t>9</a:t>
            </a:fld>
            <a:endParaRPr lang="en-US"/>
          </a:p>
        </p:txBody>
      </p:sp>
    </p:spTree>
    <p:extLst>
      <p:ext uri="{BB962C8B-B14F-4D97-AF65-F5344CB8AC3E}">
        <p14:creationId xmlns:p14="http://schemas.microsoft.com/office/powerpoint/2010/main" val="1927061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AED4139-5348-4D0D-A4BC-A74836E3F342}" type="datetimeFigureOut">
              <a:rPr lang="en-US" smtClean="0"/>
              <a:t>22/02/07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1287391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ED4139-5348-4D0D-A4BC-A74836E3F342}" type="datetimeFigureOut">
              <a:rPr lang="en-US" smtClean="0"/>
              <a:t>22/02/07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2831281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ED4139-5348-4D0D-A4BC-A74836E3F342}" type="datetimeFigureOut">
              <a:rPr lang="en-US" smtClean="0"/>
              <a:t>22/02/07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3603428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ED4139-5348-4D0D-A4BC-A74836E3F342}" type="datetimeFigureOut">
              <a:rPr lang="en-US" smtClean="0"/>
              <a:t>22/02/07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117653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ED4139-5348-4D0D-A4BC-A74836E3F342}" type="datetimeFigureOut">
              <a:rPr lang="en-US" smtClean="0"/>
              <a:t>22/02/07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920791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AED4139-5348-4D0D-A4BC-A74836E3F342}" type="datetimeFigureOut">
              <a:rPr lang="en-US" smtClean="0"/>
              <a:t>22/02/07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3184155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AED4139-5348-4D0D-A4BC-A74836E3F342}" type="datetimeFigureOut">
              <a:rPr lang="en-US" smtClean="0"/>
              <a:t>22/02/07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3426448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AED4139-5348-4D0D-A4BC-A74836E3F342}" type="datetimeFigureOut">
              <a:rPr lang="en-US" smtClean="0"/>
              <a:t>22/02/07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3221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ED4139-5348-4D0D-A4BC-A74836E3F342}" type="datetimeFigureOut">
              <a:rPr lang="en-US" smtClean="0"/>
              <a:t>22/02/07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217243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ED4139-5348-4D0D-A4BC-A74836E3F342}" type="datetimeFigureOut">
              <a:rPr lang="en-US" smtClean="0"/>
              <a:t>22/02/07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2757803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ED4139-5348-4D0D-A4BC-A74836E3F342}" type="datetimeFigureOut">
              <a:rPr lang="en-US" smtClean="0"/>
              <a:t>22/02/07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21AEE-7621-4158-A92B-D8E95C959304}" type="slidenum">
              <a:rPr lang="en-US" smtClean="0"/>
              <a:t>‹#›</a:t>
            </a:fld>
            <a:endParaRPr lang="en-US"/>
          </a:p>
        </p:txBody>
      </p:sp>
    </p:spTree>
    <p:extLst>
      <p:ext uri="{BB962C8B-B14F-4D97-AF65-F5344CB8AC3E}">
        <p14:creationId xmlns:p14="http://schemas.microsoft.com/office/powerpoint/2010/main" val="4271050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ED4139-5348-4D0D-A4BC-A74836E3F342}" type="datetimeFigureOut">
              <a:rPr lang="en-US" smtClean="0"/>
              <a:t>22/02/07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D21AEE-7621-4158-A92B-D8E95C959304}" type="slidenum">
              <a:rPr lang="en-US" smtClean="0"/>
              <a:t>‹#›</a:t>
            </a:fld>
            <a:endParaRPr lang="en-US"/>
          </a:p>
        </p:txBody>
      </p:sp>
    </p:spTree>
    <p:extLst>
      <p:ext uri="{BB962C8B-B14F-4D97-AF65-F5344CB8AC3E}">
        <p14:creationId xmlns:p14="http://schemas.microsoft.com/office/powerpoint/2010/main" val="3686518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Metropolis–Hastings algorithm</a:t>
            </a:r>
          </a:p>
        </p:txBody>
      </p:sp>
      <p:sp>
        <p:nvSpPr>
          <p:cNvPr id="2" name="TextBox 1"/>
          <p:cNvSpPr txBox="1"/>
          <p:nvPr/>
        </p:nvSpPr>
        <p:spPr>
          <a:xfrm>
            <a:off x="1043608" y="4149080"/>
            <a:ext cx="6192688" cy="1754326"/>
          </a:xfrm>
          <a:prstGeom prst="rect">
            <a:avLst/>
          </a:prstGeom>
          <a:noFill/>
        </p:spPr>
        <p:txBody>
          <a:bodyPr wrap="square" rtlCol="0">
            <a:spAutoFit/>
          </a:bodyPr>
          <a:lstStyle/>
          <a:p>
            <a:r>
              <a:rPr lang="en-US" dirty="0"/>
              <a:t>A Markov chain Monte Carlo method for obtaining a sequence of random samples from a probability distribution for which direct sampling is difficult.</a:t>
            </a:r>
          </a:p>
          <a:p>
            <a:r>
              <a:rPr lang="en-US" dirty="0"/>
              <a:t>The sequence can be used to approximate the distribution (i.e., to generate a histogram), or to compute an integral (such as an expected value).</a:t>
            </a:r>
          </a:p>
        </p:txBody>
      </p:sp>
      <p:sp>
        <p:nvSpPr>
          <p:cNvPr id="4" name="TextBox 3">
            <a:extLst>
              <a:ext uri="{FF2B5EF4-FFF2-40B4-BE49-F238E27FC236}">
                <a16:creationId xmlns:a16="http://schemas.microsoft.com/office/drawing/2014/main" id="{28E9A049-C228-470B-ADBE-04ED61563023}"/>
              </a:ext>
            </a:extLst>
          </p:cNvPr>
          <p:cNvSpPr txBox="1"/>
          <p:nvPr/>
        </p:nvSpPr>
        <p:spPr>
          <a:xfrm>
            <a:off x="951106" y="1417638"/>
            <a:ext cx="6192688" cy="2308324"/>
          </a:xfrm>
          <a:prstGeom prst="rect">
            <a:avLst/>
          </a:prstGeom>
          <a:noFill/>
        </p:spPr>
        <p:txBody>
          <a:bodyPr wrap="square" rtlCol="0">
            <a:spAutoFit/>
          </a:bodyPr>
          <a:lstStyle/>
          <a:p>
            <a:r>
              <a:rPr lang="en-US" dirty="0"/>
              <a:t>We have seen that simple random-number integration and also importance sampling can be used for numerical integration.</a:t>
            </a:r>
          </a:p>
          <a:p>
            <a:endParaRPr lang="en-US" dirty="0"/>
          </a:p>
          <a:p>
            <a:r>
              <a:rPr lang="en-US" dirty="0"/>
              <a:t>However, to integrate over the multidimensional phase space we need an even more powerful technique which is a further improvement over importance sampling by going from independent random numbers to so-called random number (=Markov) chains.</a:t>
            </a:r>
          </a:p>
        </p:txBody>
      </p:sp>
    </p:spTree>
    <p:extLst>
      <p:ext uri="{BB962C8B-B14F-4D97-AF65-F5344CB8AC3E}">
        <p14:creationId xmlns:p14="http://schemas.microsoft.com/office/powerpoint/2010/main" val="154295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History</a:t>
            </a:r>
          </a:p>
        </p:txBody>
      </p:sp>
      <p:sp>
        <p:nvSpPr>
          <p:cNvPr id="2" name="TextBox 1"/>
          <p:cNvSpPr txBox="1"/>
          <p:nvPr/>
        </p:nvSpPr>
        <p:spPr>
          <a:xfrm>
            <a:off x="899592" y="1700808"/>
            <a:ext cx="7632848" cy="4247317"/>
          </a:xfrm>
          <a:prstGeom prst="rect">
            <a:avLst/>
          </a:prstGeom>
          <a:noFill/>
        </p:spPr>
        <p:txBody>
          <a:bodyPr wrap="square" rtlCol="0">
            <a:spAutoFit/>
          </a:bodyPr>
          <a:lstStyle/>
          <a:p>
            <a:r>
              <a:rPr lang="en-US" dirty="0"/>
              <a:t>Named after </a:t>
            </a:r>
          </a:p>
          <a:p>
            <a:r>
              <a:rPr lang="en-US" dirty="0"/>
              <a:t>- </a:t>
            </a:r>
            <a:r>
              <a:rPr lang="en-US" u="sng" dirty="0"/>
              <a:t>Nicholas Metropolis</a:t>
            </a:r>
            <a:r>
              <a:rPr lang="en-US" dirty="0"/>
              <a:t>, author of</a:t>
            </a:r>
          </a:p>
          <a:p>
            <a:pPr algn="ctr"/>
            <a:r>
              <a:rPr lang="en-US" i="1" dirty="0"/>
              <a:t>Equation of State Calculations by Fast Computing Machines (1953)</a:t>
            </a:r>
          </a:p>
          <a:p>
            <a:r>
              <a:rPr lang="en-US" dirty="0"/>
              <a:t>who proposed the algorithm for the specific case of the Boltzmann distribution</a:t>
            </a:r>
          </a:p>
          <a:p>
            <a:endParaRPr lang="en-US" dirty="0"/>
          </a:p>
          <a:p>
            <a:r>
              <a:rPr lang="en-US" dirty="0"/>
              <a:t>and </a:t>
            </a:r>
            <a:r>
              <a:rPr lang="en-US" u="sng" dirty="0"/>
              <a:t>W. Keith Hastings </a:t>
            </a:r>
            <a:r>
              <a:rPr lang="en-US" dirty="0"/>
              <a:t>who extended it to the more general case in 1970.</a:t>
            </a:r>
          </a:p>
          <a:p>
            <a:endParaRPr lang="en-US" dirty="0"/>
          </a:p>
          <a:p>
            <a:r>
              <a:rPr lang="en-US" dirty="0"/>
              <a:t>There is controversy over the credit for discovery of the algorithm. Edward Teller states in his memoirs that the five authors of the 1953 paper worked together for "days (and nights)". M. </a:t>
            </a:r>
            <a:r>
              <a:rPr lang="en-US" dirty="0" err="1"/>
              <a:t>Rosenbluth</a:t>
            </a:r>
            <a:r>
              <a:rPr lang="en-US" dirty="0"/>
              <a:t>, in an oral history recorded shortly before his death credits E. Teller with posing the original problem, himself with solving it, and A.W. </a:t>
            </a:r>
            <a:r>
              <a:rPr lang="en-US" dirty="0" err="1"/>
              <a:t>Rosenbluth</a:t>
            </a:r>
            <a:r>
              <a:rPr lang="en-US" dirty="0"/>
              <a:t> (his wife) with programming the computer. According to M. </a:t>
            </a:r>
            <a:r>
              <a:rPr lang="en-US" dirty="0" err="1"/>
              <a:t>Rosenbluth</a:t>
            </a:r>
            <a:r>
              <a:rPr lang="en-US" dirty="0"/>
              <a:t>, neither Metropolis nor A.H. Teller participated in any way. </a:t>
            </a:r>
            <a:r>
              <a:rPr lang="en-US" dirty="0" err="1"/>
              <a:t>Rosenbluth's</a:t>
            </a:r>
            <a:r>
              <a:rPr lang="en-US" dirty="0"/>
              <a:t> account of events is supported by other contemporary recollections. (from </a:t>
            </a:r>
            <a:r>
              <a:rPr lang="en-US" i="1" dirty="0"/>
              <a:t>Wikipedia</a:t>
            </a:r>
            <a:r>
              <a:rPr lang="en-US" dirty="0"/>
              <a:t>)</a:t>
            </a:r>
          </a:p>
        </p:txBody>
      </p:sp>
    </p:spTree>
    <p:extLst>
      <p:ext uri="{BB962C8B-B14F-4D97-AF65-F5344CB8AC3E}">
        <p14:creationId xmlns:p14="http://schemas.microsoft.com/office/powerpoint/2010/main" val="2314963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59" y="1052736"/>
            <a:ext cx="9018041"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403648" y="4885062"/>
            <a:ext cx="5112568" cy="369332"/>
          </a:xfrm>
          <a:prstGeom prst="rect">
            <a:avLst/>
          </a:prstGeom>
          <a:noFill/>
        </p:spPr>
        <p:txBody>
          <a:bodyPr wrap="square" rtlCol="0">
            <a:spAutoFit/>
          </a:bodyPr>
          <a:lstStyle/>
          <a:p>
            <a:pPr marL="285750" indent="-285750">
              <a:buFontTx/>
              <a:buChar char="-"/>
            </a:pPr>
            <a:r>
              <a:rPr lang="en-US" dirty="0"/>
              <a:t>see the metropolis-et-al-1953 original paper</a:t>
            </a:r>
          </a:p>
        </p:txBody>
      </p:sp>
    </p:spTree>
    <p:extLst>
      <p:ext uri="{BB962C8B-B14F-4D97-AF65-F5344CB8AC3E}">
        <p14:creationId xmlns:p14="http://schemas.microsoft.com/office/powerpoint/2010/main" val="113693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Metropolis–Hastings algorithm</a:t>
            </a:r>
          </a:p>
        </p:txBody>
      </p:sp>
      <p:sp>
        <p:nvSpPr>
          <p:cNvPr id="2" name="TextBox 1"/>
          <p:cNvSpPr txBox="1"/>
          <p:nvPr/>
        </p:nvSpPr>
        <p:spPr>
          <a:xfrm>
            <a:off x="899592" y="1700808"/>
            <a:ext cx="7416824" cy="4154984"/>
          </a:xfrm>
          <a:prstGeom prst="rect">
            <a:avLst/>
          </a:prstGeom>
          <a:noFill/>
        </p:spPr>
        <p:txBody>
          <a:bodyPr wrap="square" rtlCol="0">
            <a:spAutoFit/>
          </a:bodyPr>
          <a:lstStyle/>
          <a:p>
            <a:r>
              <a:rPr lang="en-US" dirty="0"/>
              <a:t>Use a Markov chain that, at sufficiently long times, generates states that obey</a:t>
            </a:r>
          </a:p>
          <a:p>
            <a:r>
              <a:rPr lang="en-US" dirty="0"/>
              <a:t>the distribution P(x).</a:t>
            </a:r>
          </a:p>
          <a:p>
            <a:r>
              <a:rPr lang="en-US" dirty="0"/>
              <a:t>The Markov chain must fulfill the conditions </a:t>
            </a:r>
            <a:r>
              <a:rPr lang="en-US" b="1" dirty="0" err="1"/>
              <a:t>ergodicity</a:t>
            </a:r>
            <a:r>
              <a:rPr lang="en-US" dirty="0"/>
              <a:t> and </a:t>
            </a:r>
            <a:r>
              <a:rPr lang="en-US" b="1" dirty="0"/>
              <a:t>balance</a:t>
            </a:r>
            <a:r>
              <a:rPr lang="en-US" dirty="0"/>
              <a:t>.</a:t>
            </a:r>
          </a:p>
          <a:p>
            <a:r>
              <a:rPr lang="en-US" dirty="0"/>
              <a:t>A Markov chain generates a new state </a:t>
            </a:r>
            <a:r>
              <a:rPr lang="en-US" b="1" dirty="0"/>
              <a:t>X</a:t>
            </a:r>
            <a:r>
              <a:rPr lang="en-US" baseline="-25000" dirty="0"/>
              <a:t>t+1</a:t>
            </a:r>
            <a:r>
              <a:rPr lang="en-US" dirty="0"/>
              <a:t> that depends only on the previous state </a:t>
            </a:r>
            <a:r>
              <a:rPr lang="en-US" b="1" dirty="0" err="1"/>
              <a:t>X</a:t>
            </a:r>
            <a:r>
              <a:rPr lang="en-US" baseline="-25000" dirty="0" err="1"/>
              <a:t>t</a:t>
            </a:r>
            <a:r>
              <a:rPr lang="en-US" dirty="0" err="1"/>
              <a:t>.</a:t>
            </a:r>
            <a:endParaRPr lang="en-US" dirty="0"/>
          </a:p>
          <a:p>
            <a:r>
              <a:rPr lang="en-US" dirty="0"/>
              <a:t>The algorithm uses a </a:t>
            </a:r>
            <a:r>
              <a:rPr lang="en-US" i="1" dirty="0"/>
              <a:t>proposal density</a:t>
            </a:r>
            <a:r>
              <a:rPr lang="en-US" dirty="0"/>
              <a:t> which depends on the current state </a:t>
            </a:r>
            <a:r>
              <a:rPr lang="en-US" b="1" dirty="0" err="1"/>
              <a:t>X</a:t>
            </a:r>
            <a:r>
              <a:rPr lang="en-US" baseline="-25000" dirty="0" err="1"/>
              <a:t>t</a:t>
            </a:r>
            <a:r>
              <a:rPr lang="en-US" dirty="0"/>
              <a:t>, to generate a new proposed sample </a:t>
            </a:r>
            <a:r>
              <a:rPr lang="en-US" b="1" dirty="0"/>
              <a:t>X</a:t>
            </a:r>
            <a:r>
              <a:rPr lang="en-US" dirty="0"/>
              <a:t>’.</a:t>
            </a:r>
          </a:p>
          <a:p>
            <a:r>
              <a:rPr lang="en-US" dirty="0"/>
              <a:t>Then </a:t>
            </a:r>
            <a:r>
              <a:rPr lang="en-US" b="1" dirty="0"/>
              <a:t>X</a:t>
            </a:r>
            <a:r>
              <a:rPr lang="en-US" dirty="0"/>
              <a:t>’ Is accepted as </a:t>
            </a:r>
            <a:r>
              <a:rPr lang="en-US" b="1" dirty="0"/>
              <a:t>X</a:t>
            </a:r>
            <a:r>
              <a:rPr lang="en-US" baseline="-25000" dirty="0"/>
              <a:t>t+1</a:t>
            </a:r>
            <a:r>
              <a:rPr lang="en-US" dirty="0"/>
              <a:t> if a random number </a:t>
            </a:r>
            <a:r>
              <a:rPr lang="en-US" dirty="0">
                <a:sym typeface="Symbol"/>
              </a:rPr>
              <a:t> </a:t>
            </a:r>
            <a:r>
              <a:rPr lang="en-US" dirty="0"/>
              <a:t>(uniform between 0 and 1) satisfies:</a:t>
            </a:r>
          </a:p>
          <a:p>
            <a:pPr marL="342900" indent="-342900" algn="ctr">
              <a:buFont typeface="Symbol"/>
              <a:buChar char="a"/>
            </a:pPr>
            <a:r>
              <a:rPr lang="en-US" sz="2400" dirty="0">
                <a:sym typeface="Symbol"/>
              </a:rPr>
              <a:t>&lt; P(</a:t>
            </a:r>
            <a:r>
              <a:rPr lang="en-US" sz="2400" b="1" dirty="0">
                <a:sym typeface="Symbol"/>
              </a:rPr>
              <a:t>X</a:t>
            </a:r>
            <a:r>
              <a:rPr lang="en-US" sz="2400" dirty="0">
                <a:sym typeface="Symbol"/>
              </a:rPr>
              <a:t>’) Q(</a:t>
            </a:r>
            <a:r>
              <a:rPr lang="en-US" sz="2400" b="1" dirty="0" err="1">
                <a:sym typeface="Symbol"/>
              </a:rPr>
              <a:t>X</a:t>
            </a:r>
            <a:r>
              <a:rPr lang="en-US" sz="2400" baseline="-25000" dirty="0" err="1">
                <a:sym typeface="Symbol"/>
              </a:rPr>
              <a:t>t</a:t>
            </a:r>
            <a:r>
              <a:rPr lang="en-US" sz="2400" dirty="0" err="1">
                <a:sym typeface="Symbol"/>
              </a:rPr>
              <a:t>;</a:t>
            </a:r>
            <a:r>
              <a:rPr lang="en-US" sz="2400" b="1" dirty="0" err="1">
                <a:sym typeface="Symbol"/>
              </a:rPr>
              <a:t>X</a:t>
            </a:r>
            <a:r>
              <a:rPr lang="en-US" sz="2400" dirty="0">
                <a:sym typeface="Symbol"/>
              </a:rPr>
              <a:t>’) / P(</a:t>
            </a:r>
            <a:r>
              <a:rPr lang="en-US" sz="2400" b="1" dirty="0" err="1">
                <a:sym typeface="Symbol"/>
              </a:rPr>
              <a:t>X</a:t>
            </a:r>
            <a:r>
              <a:rPr lang="en-US" sz="2400" baseline="-25000" dirty="0" err="1">
                <a:sym typeface="Symbol"/>
              </a:rPr>
              <a:t>t</a:t>
            </a:r>
            <a:r>
              <a:rPr lang="en-US" sz="2400" dirty="0">
                <a:sym typeface="Symbol"/>
              </a:rPr>
              <a:t>) Q(</a:t>
            </a:r>
            <a:r>
              <a:rPr lang="en-US" sz="2400" b="1" dirty="0" err="1">
                <a:sym typeface="Symbol"/>
              </a:rPr>
              <a:t>X</a:t>
            </a:r>
            <a:r>
              <a:rPr lang="en-US" sz="2400" baseline="-25000" dirty="0" err="1">
                <a:sym typeface="Symbol"/>
              </a:rPr>
              <a:t>t</a:t>
            </a:r>
            <a:r>
              <a:rPr lang="en-US" sz="2400" dirty="0" err="1">
                <a:sym typeface="Symbol"/>
              </a:rPr>
              <a:t>;</a:t>
            </a:r>
            <a:r>
              <a:rPr lang="en-US" sz="2400" b="1" dirty="0" err="1">
                <a:sym typeface="Symbol"/>
              </a:rPr>
              <a:t>X</a:t>
            </a:r>
            <a:r>
              <a:rPr lang="en-US" sz="2400" dirty="0">
                <a:sym typeface="Symbol"/>
              </a:rPr>
              <a:t>’)</a:t>
            </a:r>
          </a:p>
          <a:p>
            <a:pPr marL="342900" indent="-342900" algn="ctr">
              <a:buFont typeface="Symbol"/>
              <a:buChar char="a"/>
            </a:pPr>
            <a:endParaRPr lang="en-US" sz="2400" dirty="0">
              <a:sym typeface="Symbol"/>
            </a:endParaRPr>
          </a:p>
          <a:p>
            <a:r>
              <a:rPr lang="en-US" dirty="0"/>
              <a:t>otherwise the new state is the old state: </a:t>
            </a:r>
            <a:r>
              <a:rPr lang="en-US" b="1" dirty="0"/>
              <a:t>X</a:t>
            </a:r>
            <a:r>
              <a:rPr lang="en-US" baseline="-25000" dirty="0"/>
              <a:t>t+1</a:t>
            </a:r>
            <a:r>
              <a:rPr lang="en-US" dirty="0"/>
              <a:t> = </a:t>
            </a:r>
            <a:r>
              <a:rPr lang="en-US" b="1" dirty="0" err="1"/>
              <a:t>X</a:t>
            </a:r>
            <a:r>
              <a:rPr lang="en-US" baseline="-25000" dirty="0" err="1"/>
              <a:t>t</a:t>
            </a:r>
            <a:endParaRPr lang="en-US" baseline="-25000" dirty="0"/>
          </a:p>
          <a:p>
            <a:r>
              <a:rPr lang="en-US" dirty="0"/>
              <a:t>The procedure is then repeated, </a:t>
            </a:r>
            <a:r>
              <a:rPr lang="en-US" b="1" dirty="0"/>
              <a:t>X</a:t>
            </a:r>
            <a:r>
              <a:rPr lang="en-US" baseline="-25000" dirty="0"/>
              <a:t>t+1</a:t>
            </a:r>
            <a:r>
              <a:rPr lang="en-US" dirty="0"/>
              <a:t> is renamed to </a:t>
            </a:r>
            <a:r>
              <a:rPr lang="en-US" b="1" dirty="0" err="1"/>
              <a:t>X</a:t>
            </a:r>
            <a:r>
              <a:rPr lang="en-US" baseline="-25000" dirty="0" err="1"/>
              <a:t>t</a:t>
            </a:r>
            <a:r>
              <a:rPr lang="en-US" dirty="0" err="1"/>
              <a:t>.</a:t>
            </a:r>
            <a:endParaRPr lang="en-US" baseline="-25000" dirty="0"/>
          </a:p>
          <a:p>
            <a:endParaRPr lang="en-US" dirty="0"/>
          </a:p>
        </p:txBody>
      </p:sp>
    </p:spTree>
    <p:extLst>
      <p:ext uri="{BB962C8B-B14F-4D97-AF65-F5344CB8AC3E}">
        <p14:creationId xmlns:p14="http://schemas.microsoft.com/office/powerpoint/2010/main" val="4239785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configuration space</a:t>
            </a:r>
          </a:p>
        </p:txBody>
      </p:sp>
      <p:sp>
        <p:nvSpPr>
          <p:cNvPr id="2" name="TextBox 1"/>
          <p:cNvSpPr txBox="1"/>
          <p:nvPr/>
        </p:nvSpPr>
        <p:spPr>
          <a:xfrm>
            <a:off x="899592" y="1682956"/>
            <a:ext cx="7920880" cy="2308324"/>
          </a:xfrm>
          <a:prstGeom prst="rect">
            <a:avLst/>
          </a:prstGeom>
          <a:noFill/>
        </p:spPr>
        <p:txBody>
          <a:bodyPr wrap="square" rtlCol="0">
            <a:spAutoFit/>
          </a:bodyPr>
          <a:lstStyle/>
          <a:p>
            <a:r>
              <a:rPr lang="en-US" dirty="0"/>
              <a:t>A system of particles.</a:t>
            </a:r>
          </a:p>
          <a:p>
            <a:r>
              <a:rPr lang="en-US" dirty="0"/>
              <a:t>A state of the particles is described by a configuration ω taken from the configuration space Ω (infinite/finite, continuous/discrete)</a:t>
            </a:r>
          </a:p>
          <a:p>
            <a:r>
              <a:rPr lang="en-US" dirty="0"/>
              <a:t>Example 1 : </a:t>
            </a:r>
            <a:br>
              <a:rPr lang="en-US" dirty="0"/>
            </a:br>
            <a:r>
              <a:rPr lang="en-US" i="1" dirty="0"/>
              <a:t>N</a:t>
            </a:r>
            <a:r>
              <a:rPr lang="en-US" dirty="0"/>
              <a:t> interacting particles described by position and velocity of each in 3D.</a:t>
            </a:r>
          </a:p>
          <a:p>
            <a:r>
              <a:rPr lang="en-US" dirty="0"/>
              <a:t>Ω is an part of </a:t>
            </a:r>
            <a:r>
              <a:rPr lang="en-US" dirty="0" err="1"/>
              <a:t>of</a:t>
            </a:r>
            <a:r>
              <a:rPr lang="en-US" dirty="0"/>
              <a:t> R</a:t>
            </a:r>
            <a:r>
              <a:rPr lang="en-US" baseline="30000" dirty="0"/>
              <a:t>6</a:t>
            </a:r>
            <a:r>
              <a:rPr lang="en-US" i="1" baseline="30000" dirty="0"/>
              <a:t>N</a:t>
            </a:r>
            <a:r>
              <a:rPr lang="en-US" dirty="0"/>
              <a:t>.</a:t>
            </a:r>
          </a:p>
          <a:p>
            <a:r>
              <a:rPr lang="en-US" dirty="0"/>
              <a:t>Example 2:Surface with M adsorption sites that are occupied or free.</a:t>
            </a:r>
          </a:p>
          <a:p>
            <a:endParaRPr lang="en-US" dirty="0"/>
          </a:p>
        </p:txBody>
      </p:sp>
    </p:spTree>
    <p:extLst>
      <p:ext uri="{BB962C8B-B14F-4D97-AF65-F5344CB8AC3E}">
        <p14:creationId xmlns:p14="http://schemas.microsoft.com/office/powerpoint/2010/main" val="4239785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436096" y="2016691"/>
            <a:ext cx="2937664" cy="369332"/>
          </a:xfrm>
          <a:prstGeom prst="rect">
            <a:avLst/>
          </a:prstGeom>
        </p:spPr>
        <p:txBody>
          <a:bodyPr wrap="none">
            <a:spAutoFit/>
          </a:bodyPr>
          <a:lstStyle/>
          <a:p>
            <a:r>
              <a:rPr lang="de-DE" b="1" dirty="0"/>
              <a:t>dependent random variables</a:t>
            </a:r>
            <a:endParaRPr lang="en-US" b="1" dirty="0"/>
          </a:p>
        </p:txBody>
      </p:sp>
      <p:sp>
        <p:nvSpPr>
          <p:cNvPr id="4" name="Right Arrow Callout 3"/>
          <p:cNvSpPr/>
          <p:nvPr/>
        </p:nvSpPr>
        <p:spPr>
          <a:xfrm>
            <a:off x="755576" y="1735778"/>
            <a:ext cx="914400" cy="914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X1</a:t>
            </a:r>
          </a:p>
        </p:txBody>
      </p:sp>
      <p:sp>
        <p:nvSpPr>
          <p:cNvPr id="7" name="Right Arrow Callout 6"/>
          <p:cNvSpPr/>
          <p:nvPr/>
        </p:nvSpPr>
        <p:spPr>
          <a:xfrm>
            <a:off x="1855593" y="1735778"/>
            <a:ext cx="914400" cy="914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X2</a:t>
            </a:r>
          </a:p>
        </p:txBody>
      </p:sp>
      <p:sp>
        <p:nvSpPr>
          <p:cNvPr id="8" name="Right Arrow Callout 7"/>
          <p:cNvSpPr/>
          <p:nvPr/>
        </p:nvSpPr>
        <p:spPr>
          <a:xfrm>
            <a:off x="2915816" y="1735778"/>
            <a:ext cx="914400" cy="914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X3</a:t>
            </a:r>
          </a:p>
        </p:txBody>
      </p:sp>
      <p:sp>
        <p:nvSpPr>
          <p:cNvPr id="9" name="Right Arrow Callout 8"/>
          <p:cNvSpPr/>
          <p:nvPr/>
        </p:nvSpPr>
        <p:spPr>
          <a:xfrm>
            <a:off x="3995936" y="1735778"/>
            <a:ext cx="914400" cy="914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X4</a:t>
            </a:r>
          </a:p>
        </p:txBody>
      </p:sp>
      <p:sp>
        <p:nvSpPr>
          <p:cNvPr id="10" name="Rectangle 9"/>
          <p:cNvSpPr/>
          <p:nvPr/>
        </p:nvSpPr>
        <p:spPr>
          <a:xfrm>
            <a:off x="2998303" y="733346"/>
            <a:ext cx="2241319" cy="523220"/>
          </a:xfrm>
          <a:prstGeom prst="rect">
            <a:avLst/>
          </a:prstGeom>
        </p:spPr>
        <p:txBody>
          <a:bodyPr wrap="none">
            <a:spAutoFit/>
          </a:bodyPr>
          <a:lstStyle/>
          <a:p>
            <a:r>
              <a:rPr lang="en-US" sz="2800" b="1" dirty="0"/>
              <a:t>Markov-chain</a:t>
            </a:r>
          </a:p>
        </p:txBody>
      </p:sp>
      <p:sp>
        <p:nvSpPr>
          <p:cNvPr id="11" name="Rectangle 10"/>
          <p:cNvSpPr/>
          <p:nvPr/>
        </p:nvSpPr>
        <p:spPr>
          <a:xfrm>
            <a:off x="611560" y="2924944"/>
            <a:ext cx="2024080" cy="369332"/>
          </a:xfrm>
          <a:prstGeom prst="rect">
            <a:avLst/>
          </a:prstGeom>
        </p:spPr>
        <p:txBody>
          <a:bodyPr wrap="none">
            <a:spAutoFit/>
          </a:bodyPr>
          <a:lstStyle/>
          <a:p>
            <a:r>
              <a:rPr lang="de-DE" b="1" dirty="0"/>
              <a:t>Our circle example:</a:t>
            </a:r>
            <a:endParaRPr lang="en-US" b="1" dirty="0"/>
          </a:p>
        </p:txBody>
      </p:sp>
      <p:sp>
        <p:nvSpPr>
          <p:cNvPr id="12" name="TextBox 11"/>
          <p:cNvSpPr txBox="1"/>
          <p:nvPr/>
        </p:nvSpPr>
        <p:spPr>
          <a:xfrm>
            <a:off x="764262" y="3501008"/>
            <a:ext cx="3951754" cy="923330"/>
          </a:xfrm>
          <a:prstGeom prst="rect">
            <a:avLst/>
          </a:prstGeom>
          <a:noFill/>
        </p:spPr>
        <p:txBody>
          <a:bodyPr wrap="square" rtlCol="0">
            <a:spAutoFit/>
          </a:bodyPr>
          <a:lstStyle/>
          <a:p>
            <a:r>
              <a:rPr lang="en-US" dirty="0" err="1"/>
              <a:t>X</a:t>
            </a:r>
            <a:r>
              <a:rPr lang="en-US" baseline="-25000" dirty="0" err="1"/>
              <a:t>t</a:t>
            </a:r>
            <a:r>
              <a:rPr lang="en-US" dirty="0"/>
              <a:t> = (</a:t>
            </a:r>
            <a:r>
              <a:rPr lang="en-US" dirty="0" err="1"/>
              <a:t>x</a:t>
            </a:r>
            <a:r>
              <a:rPr lang="en-US" baseline="-25000" dirty="0" err="1"/>
              <a:t>t</a:t>
            </a:r>
            <a:r>
              <a:rPr lang="en-US" dirty="0" err="1"/>
              <a:t>,y</a:t>
            </a:r>
            <a:r>
              <a:rPr lang="en-US" baseline="-25000" dirty="0" err="1"/>
              <a:t>t</a:t>
            </a:r>
            <a:r>
              <a:rPr lang="en-US" dirty="0"/>
              <a:t>) in [0 1]</a:t>
            </a:r>
            <a:r>
              <a:rPr lang="en-US" baseline="30000" dirty="0"/>
              <a:t>2</a:t>
            </a:r>
          </a:p>
          <a:p>
            <a:r>
              <a:rPr lang="en-US" dirty="0"/>
              <a:t>X‘ = </a:t>
            </a:r>
            <a:r>
              <a:rPr lang="en-US" dirty="0" err="1"/>
              <a:t>X</a:t>
            </a:r>
            <a:r>
              <a:rPr lang="en-US" baseline="-25000" dirty="0" err="1"/>
              <a:t>t</a:t>
            </a:r>
            <a:r>
              <a:rPr lang="en-US" baseline="-25000" dirty="0"/>
              <a:t> </a:t>
            </a:r>
            <a:r>
              <a:rPr lang="en-US" dirty="0"/>
              <a:t>+ </a:t>
            </a:r>
            <a:r>
              <a:rPr lang="en-US" dirty="0">
                <a:sym typeface="Symbol"/>
              </a:rPr>
              <a:t>x</a:t>
            </a:r>
          </a:p>
          <a:p>
            <a:r>
              <a:rPr lang="en-US" dirty="0">
                <a:sym typeface="Symbol"/>
              </a:rPr>
              <a:t>If </a:t>
            </a:r>
            <a:r>
              <a:rPr lang="en-US" dirty="0"/>
              <a:t>X‘ in [0 1]</a:t>
            </a:r>
            <a:r>
              <a:rPr lang="en-US" baseline="30000" dirty="0"/>
              <a:t>2</a:t>
            </a:r>
            <a:r>
              <a:rPr lang="en-US" dirty="0"/>
              <a:t> , X</a:t>
            </a:r>
            <a:r>
              <a:rPr lang="en-US" baseline="-25000" dirty="0"/>
              <a:t>t+1</a:t>
            </a:r>
            <a:r>
              <a:rPr lang="en-US" dirty="0"/>
              <a:t>=X’, else X</a:t>
            </a:r>
            <a:r>
              <a:rPr lang="en-US" baseline="-25000" dirty="0"/>
              <a:t>t+1</a:t>
            </a:r>
            <a:r>
              <a:rPr lang="en-US" dirty="0"/>
              <a:t>=</a:t>
            </a:r>
            <a:r>
              <a:rPr lang="en-US" dirty="0" err="1"/>
              <a:t>X</a:t>
            </a:r>
            <a:r>
              <a:rPr lang="en-US" baseline="-25000" dirty="0" err="1"/>
              <a:t>t</a:t>
            </a:r>
            <a:r>
              <a:rPr lang="en-US" dirty="0"/>
              <a:t> </a:t>
            </a:r>
          </a:p>
        </p:txBody>
      </p:sp>
    </p:spTree>
    <p:extLst>
      <p:ext uri="{BB962C8B-B14F-4D97-AF65-F5344CB8AC3E}">
        <p14:creationId xmlns:p14="http://schemas.microsoft.com/office/powerpoint/2010/main" val="3046837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flowchart of the Metropolis algorithm. | Download Scientific Diagram">
            <a:extLst>
              <a:ext uri="{FF2B5EF4-FFF2-40B4-BE49-F238E27FC236}">
                <a16:creationId xmlns:a16="http://schemas.microsoft.com/office/drawing/2014/main" id="{CCE4A138-1B5A-4A6A-89B3-DE1831BDEA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5425" y="0"/>
            <a:ext cx="36131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566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75656" y="733346"/>
            <a:ext cx="4894481" cy="523220"/>
          </a:xfrm>
          <a:prstGeom prst="rect">
            <a:avLst/>
          </a:prstGeom>
        </p:spPr>
        <p:txBody>
          <a:bodyPr wrap="none">
            <a:spAutoFit/>
          </a:bodyPr>
          <a:lstStyle/>
          <a:p>
            <a:r>
              <a:rPr lang="en-US" sz="2800" b="1" dirty="0"/>
              <a:t>Reminder: Accept uphill moves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484784"/>
            <a:ext cx="5758920" cy="4669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4287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51520" y="6093296"/>
            <a:ext cx="5724644" cy="523220"/>
          </a:xfrm>
          <a:prstGeom prst="rect">
            <a:avLst/>
          </a:prstGeom>
        </p:spPr>
        <p:txBody>
          <a:bodyPr wrap="none">
            <a:spAutoFit/>
          </a:bodyPr>
          <a:lstStyle/>
          <a:p>
            <a:r>
              <a:rPr lang="en-US" sz="2800" b="1" dirty="0"/>
              <a:t>END of Metropolis lecture notes 	</a:t>
            </a:r>
          </a:p>
        </p:txBody>
      </p:sp>
    </p:spTree>
    <p:extLst>
      <p:ext uri="{BB962C8B-B14F-4D97-AF65-F5344CB8AC3E}">
        <p14:creationId xmlns:p14="http://schemas.microsoft.com/office/powerpoint/2010/main" val="4287288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2185</TotalTime>
  <Words>575</Words>
  <Application>Microsoft Office PowerPoint</Application>
  <PresentationFormat>On-screen Show (4:3)</PresentationFormat>
  <Paragraphs>53</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Symbol</vt:lpstr>
      <vt:lpstr>Office Theme</vt:lpstr>
      <vt:lpstr>The Metropolis–Hastings algorithm</vt:lpstr>
      <vt:lpstr>History</vt:lpstr>
      <vt:lpstr>PowerPoint Presentation</vt:lpstr>
      <vt:lpstr>The Metropolis–Hastings algorithm</vt:lpstr>
      <vt:lpstr>The configuration space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c72271</dc:creator>
  <cp:lastModifiedBy>michael.probst michael.probst</cp:lastModifiedBy>
  <cp:revision>52</cp:revision>
  <dcterms:created xsi:type="dcterms:W3CDTF">2012-03-20T07:33:21Z</dcterms:created>
  <dcterms:modified xsi:type="dcterms:W3CDTF">2022-02-07T07:45:05Z</dcterms:modified>
</cp:coreProperties>
</file>