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58" r:id="rId2"/>
    <p:sldId id="565" r:id="rId3"/>
    <p:sldId id="566" r:id="rId4"/>
    <p:sldId id="753" r:id="rId5"/>
    <p:sldId id="567" r:id="rId6"/>
    <p:sldId id="568" r:id="rId7"/>
    <p:sldId id="569" r:id="rId8"/>
    <p:sldId id="570" r:id="rId9"/>
    <p:sldId id="571" r:id="rId10"/>
    <p:sldId id="573" r:id="rId11"/>
    <p:sldId id="572" r:id="rId12"/>
    <p:sldId id="732" r:id="rId13"/>
    <p:sldId id="738" r:id="rId14"/>
    <p:sldId id="754" r:id="rId15"/>
    <p:sldId id="574" r:id="rId16"/>
    <p:sldId id="576" r:id="rId17"/>
    <p:sldId id="733" r:id="rId18"/>
    <p:sldId id="755" r:id="rId1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19" autoAdjust="0"/>
    <p:restoredTop sz="94660"/>
  </p:normalViewPr>
  <p:slideViewPr>
    <p:cSldViewPr snapToGrid="0">
      <p:cViewPr varScale="1">
        <p:scale>
          <a:sx n="91" d="100"/>
          <a:sy n="91" d="100"/>
        </p:scale>
        <p:origin x="82" y="35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4157331-FE41-498C-9C82-0A276460B392}" type="datetimeFigureOut">
              <a:rPr lang="en-US" smtClean="0"/>
              <a:t>22/02/07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2A26169-EDA2-48BC-82C2-EFE7311228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44263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9E253E-30C1-4784-BB28-0F931E03F9B2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482728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9E253E-30C1-4784-BB28-0F931E03F9B2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705524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9E253E-30C1-4784-BB28-0F931E03F9B2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165132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9E253E-30C1-4784-BB28-0F931E03F9B2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586888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9E253E-30C1-4784-BB28-0F931E03F9B2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875289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9E253E-30C1-4784-BB28-0F931E03F9B2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881366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9E253E-30C1-4784-BB28-0F931E03F9B2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12783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9E253E-30C1-4784-BB28-0F931E03F9B2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200913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9E253E-30C1-4784-BB28-0F931E03F9B2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428871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9E253E-30C1-4784-BB28-0F931E03F9B2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160417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9E253E-30C1-4784-BB28-0F931E03F9B2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020755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9E253E-30C1-4784-BB28-0F931E03F9B2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321636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9E253E-30C1-4784-BB28-0F931E03F9B2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381060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9E253E-30C1-4784-BB28-0F931E03F9B2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14590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9E253E-30C1-4784-BB28-0F931E03F9B2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655813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9E253E-30C1-4784-BB28-0F931E03F9B2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810116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9E253E-30C1-4784-BB28-0F931E03F9B2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58688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C1C5A0-AE6F-4D7D-BA12-C659886A84B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AD8FAFE-3FF3-48E2-A086-1C66FFC526A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5B38176-7EFD-42D5-8AA0-07B07C6C28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8FD6A8-EF1F-4511-A267-99527F66D77F}" type="datetimeFigureOut">
              <a:rPr lang="en-US" smtClean="0"/>
              <a:t>22/02/07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A88FED8-CB1B-4BBA-9AB1-8EC0568951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578957-B40B-40D4-944A-DFB669760F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6374B-8B0B-41DE-850B-6F0D3BE40E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22896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138573-9118-4DC4-8BE8-AEB0792906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481474F-DCEC-40E8-9E22-28133ED0414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38E70A9-4399-4ACD-9878-7C08E3562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8FD6A8-EF1F-4511-A267-99527F66D77F}" type="datetimeFigureOut">
              <a:rPr lang="en-US" smtClean="0"/>
              <a:t>22/02/07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D56417F-AF58-4963-BA6B-98F2341E8C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6F5C90B-1C43-4CC8-BD08-60329A41D3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6374B-8B0B-41DE-850B-6F0D3BE40E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59983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6630EAA-D2EB-4819-A27A-8F02E6AAD89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0309855-0888-4267-8490-4B67882968C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AEDC207-F0FA-4424-B4F5-5323CCDFF5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8FD6A8-EF1F-4511-A267-99527F66D77F}" type="datetimeFigureOut">
              <a:rPr lang="en-US" smtClean="0"/>
              <a:t>22/02/07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5988B98-0377-4351-81C3-CFD274DEA3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1D6F91F-EE2F-4563-9B3C-03D5026521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6374B-8B0B-41DE-850B-6F0D3BE40E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90017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963C3D-6FA5-4F50-B125-F690195C68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FA54791-BBB9-4931-8FE3-6E66CD49AC4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F0E6B64-3273-4661-B939-D478B918B1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8FD6A8-EF1F-4511-A267-99527F66D77F}" type="datetimeFigureOut">
              <a:rPr lang="en-US" smtClean="0"/>
              <a:t>22/02/07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3EEFCDD-EDAF-49A0-A3B2-1F0DD93751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70B6234-0E53-40F3-A18D-F60F5C09A8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6374B-8B0B-41DE-850B-6F0D3BE40E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63992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2F0361-0AFF-4CFE-A838-0DC1468FEE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83C2BE3-C5D5-4385-A15C-361D7CD3F63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51335E8-A769-4844-93DC-8697D14F1A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8FD6A8-EF1F-4511-A267-99527F66D77F}" type="datetimeFigureOut">
              <a:rPr lang="en-US" smtClean="0"/>
              <a:t>22/02/07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F25EC8-0612-40E6-A9F0-648B47E287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942E3B4-9A70-4187-A7BE-6A336D60A6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6374B-8B0B-41DE-850B-6F0D3BE40E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6636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86FE27-3603-4A96-9399-C816B39F80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46B6133-7650-4424-B67B-AC9DA03CAE0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8790014-B659-4042-AD95-384CB8C34D3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BA15ED4-8926-418D-AB2D-73F48686F4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8FD6A8-EF1F-4511-A267-99527F66D77F}" type="datetimeFigureOut">
              <a:rPr lang="en-US" smtClean="0"/>
              <a:t>22/02/07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4570767-7A83-4834-AC7C-C0B915AF56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2350CAA-A1C6-4901-9FAF-785136C690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6374B-8B0B-41DE-850B-6F0D3BE40E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45318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D50E74-13C1-484E-AAC8-767680343E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5ED194A-B621-4A1B-9CC1-13B458C8E8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06599A6-8087-4D07-939E-C36BE62FD37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208A4B4-4DF6-4B27-A76B-E08C77A3AFB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155A64-C1C4-4ADE-8DA8-9A94017949A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028C593-C3D4-4E5E-BB51-3C52CAAC32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8FD6A8-EF1F-4511-A267-99527F66D77F}" type="datetimeFigureOut">
              <a:rPr lang="en-US" smtClean="0"/>
              <a:t>22/02/07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77C22E6-E791-4035-8D1F-B1C459BFDC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ADBEFFC-0DED-4521-810F-DE642E730D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6374B-8B0B-41DE-850B-6F0D3BE40E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63839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FE1603-8BEA-49A9-A40A-E3BEAB3413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88E9D1E-B6C7-411F-AEE2-43214998FF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8FD6A8-EF1F-4511-A267-99527F66D77F}" type="datetimeFigureOut">
              <a:rPr lang="en-US" smtClean="0"/>
              <a:t>22/02/07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1C6584F-8C8A-47D6-A04C-C052D72A6C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86C20BA-45D3-4F4D-A0E8-954055FC9B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6374B-8B0B-41DE-850B-6F0D3BE40E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74071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99410CA-733E-4C50-988B-59A127AF25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8FD6A8-EF1F-4511-A267-99527F66D77F}" type="datetimeFigureOut">
              <a:rPr lang="en-US" smtClean="0"/>
              <a:t>22/02/07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404500E-0D20-46E6-A317-FF5E409068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A0D86EE-46BF-4F9A-819E-CAE3B5341F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6374B-8B0B-41DE-850B-6F0D3BE40E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39931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A211A6-6304-42C0-A2F9-329D792ABC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F7F3962-F7CE-4A7E-9560-35D7307D9F6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AA4A380-ABFF-4420-A7F8-0AEE260FE9B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4E3A88C-77D3-4BE1-A9AF-AFCD1B6D7E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8FD6A8-EF1F-4511-A267-99527F66D77F}" type="datetimeFigureOut">
              <a:rPr lang="en-US" smtClean="0"/>
              <a:t>22/02/07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504FBF-9D6C-4003-BB34-1817DD646E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D52B850-CFC3-4FB1-8E29-CC16405CA4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6374B-8B0B-41DE-850B-6F0D3BE40E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17972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894ED7-7336-466B-AF4B-7B2D45C4A8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A3E5743-31E4-4678-90CB-129765D5AE6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B3BD616-C88D-4B16-A7DB-61CA052756D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C421340-52C5-4366-9F2D-ECB0DC8D3F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8FD6A8-EF1F-4511-A267-99527F66D77F}" type="datetimeFigureOut">
              <a:rPr lang="en-US" smtClean="0"/>
              <a:t>22/02/07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5A8246E-F8FB-47AB-BCE5-C2BD4192A9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D40E2CA-C360-405B-AE1D-E8F98A4F08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6374B-8B0B-41DE-850B-6F0D3BE40E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5675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288C00D-BD7C-40B9-8C81-475C203446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20F3471-439A-405D-8E95-48984ADEEFB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8360D93-F01E-4CA2-9FA6-AFE17ED9BB8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8FD6A8-EF1F-4511-A267-99527F66D77F}" type="datetimeFigureOut">
              <a:rPr lang="en-US" smtClean="0"/>
              <a:t>22/02/07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BB8BFCB-873D-4870-A873-58D0C172847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4EFF8A-6200-4AFC-AF7B-0D69916272E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B6374B-8B0B-41DE-850B-6F0D3BE40E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41300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e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en.wikipedia.org/wiki/Randomness_tests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en.wikipedia.org/wiki/Seven_states_of_randomness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053760" y="962908"/>
            <a:ext cx="8352928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dirty="0"/>
              <a:t>(Pseudo) Random Numbers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dirty="0"/>
              <a:t>Distribution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dirty="0"/>
              <a:t>Periodicity, Quality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dirty="0"/>
              <a:t>Examples and the ‘rand’ function in Matlab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/>
              <a:t>Random numbers for Integration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dirty="0"/>
              <a:t>How to determine the area of a circle (value of </a:t>
            </a:r>
            <a:r>
              <a:rPr lang="en-US" dirty="0">
                <a:sym typeface="Symbol"/>
              </a:rPr>
              <a:t>)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dirty="0"/>
              <a:t>Improvements: (x/y)</a:t>
            </a:r>
            <a:r>
              <a:rPr lang="en-US" dirty="0">
                <a:sym typeface="Symbol"/>
              </a:rPr>
              <a:t></a:t>
            </a:r>
            <a:r>
              <a:rPr lang="en-US" dirty="0" err="1">
                <a:sym typeface="Symbol"/>
              </a:rPr>
              <a:t>x,f</a:t>
            </a:r>
            <a:r>
              <a:rPr lang="en-US" dirty="0">
                <a:sym typeface="Symbol"/>
              </a:rPr>
              <a:t>(x), 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dirty="0">
                <a:sym typeface="Symbol"/>
              </a:rPr>
              <a:t>More improvements, importance sampling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dirty="0">
                <a:sym typeface="Symbol"/>
              </a:rPr>
              <a:t>Advantages and disadvantages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>
                <a:sym typeface="Symbol"/>
              </a:rPr>
              <a:t>Integration in Thermodynamics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dirty="0">
                <a:sym typeface="Symbol"/>
              </a:rPr>
              <a:t>Numerical integration,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dirty="0">
                <a:sym typeface="Symbol"/>
              </a:rPr>
              <a:t>The shape of the phase space, </a:t>
            </a:r>
            <a:r>
              <a:rPr lang="en-US" dirty="0" err="1">
                <a:sym typeface="Symbol"/>
              </a:rPr>
              <a:t>ergoden</a:t>
            </a:r>
            <a:r>
              <a:rPr lang="en-US" dirty="0">
                <a:sym typeface="Symbol"/>
              </a:rPr>
              <a:t> hypothesis, 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dirty="0">
                <a:sym typeface="Symbol"/>
              </a:rPr>
              <a:t>Importance sampling 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dirty="0">
                <a:sym typeface="Symbol"/>
              </a:rPr>
              <a:t>The Metropolis algorithm</a:t>
            </a:r>
          </a:p>
          <a:p>
            <a:pPr marL="1200150" lvl="2" indent="-285750">
              <a:buFont typeface="Arial" pitchFamily="34" charset="0"/>
              <a:buChar char="•"/>
            </a:pPr>
            <a:r>
              <a:rPr lang="en-US" dirty="0">
                <a:sym typeface="Symbol"/>
              </a:rPr>
              <a:t>Why it is necessary</a:t>
            </a:r>
          </a:p>
          <a:p>
            <a:pPr marL="1200150" lvl="2" indent="-285750">
              <a:buFont typeface="Arial" pitchFamily="34" charset="0"/>
              <a:buChar char="•"/>
            </a:pPr>
            <a:r>
              <a:rPr lang="en-US" dirty="0">
                <a:sym typeface="Symbol"/>
              </a:rPr>
              <a:t>Random chains</a:t>
            </a:r>
          </a:p>
          <a:p>
            <a:pPr marL="1200150" lvl="2" indent="-285750">
              <a:buFont typeface="Arial" pitchFamily="34" charset="0"/>
              <a:buChar char="•"/>
            </a:pPr>
            <a:r>
              <a:rPr lang="en-US" dirty="0">
                <a:sym typeface="Symbol"/>
              </a:rPr>
              <a:t>How it works: The Boltzmann factor, detailed balance</a:t>
            </a:r>
          </a:p>
          <a:p>
            <a:pPr marL="1657350" lvl="3" indent="-285750">
              <a:buFont typeface="Arial" pitchFamily="34" charset="0"/>
              <a:buChar char="•"/>
            </a:pPr>
            <a:r>
              <a:rPr lang="en-US" dirty="0">
                <a:sym typeface="Symbol"/>
              </a:rPr>
              <a:t>Examples: 1) Distribution on a surface; 2) liquid water</a:t>
            </a:r>
          </a:p>
          <a:p>
            <a:pPr marL="1657350" lvl="3" indent="-285750">
              <a:buFont typeface="Arial" pitchFamily="34" charset="0"/>
              <a:buChar char="•"/>
            </a:pPr>
            <a:r>
              <a:rPr lang="en-US" dirty="0">
                <a:sym typeface="Symbol"/>
              </a:rPr>
              <a:t>Simulated Annealing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dirty="0">
                <a:sym typeface="Symbol"/>
              </a:rPr>
              <a:t>Improvements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dirty="0">
                <a:sym typeface="Symbol"/>
              </a:rPr>
              <a:t>Problems (Entropy)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F8686A0E-8AC1-445B-A5A9-43340FA6061F}"/>
              </a:ext>
            </a:extLst>
          </p:cNvPr>
          <p:cNvSpPr/>
          <p:nvPr/>
        </p:nvSpPr>
        <p:spPr>
          <a:xfrm>
            <a:off x="522101" y="132019"/>
            <a:ext cx="428303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>
                <a:sym typeface="Symbol" panose="05050102010706020507" pitchFamily="18" charset="2"/>
              </a:rPr>
              <a:t>Monte Carlo methods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230483970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981200" y="152718"/>
            <a:ext cx="6851104" cy="900018"/>
          </a:xfrm>
        </p:spPr>
        <p:txBody>
          <a:bodyPr/>
          <a:lstStyle/>
          <a:p>
            <a:r>
              <a:rPr lang="en-US" dirty="0"/>
              <a:t>Importance sampling</a:t>
            </a:r>
          </a:p>
        </p:txBody>
      </p:sp>
      <p:sp>
        <p:nvSpPr>
          <p:cNvPr id="5" name="Rectangle 4"/>
          <p:cNvSpPr/>
          <p:nvPr/>
        </p:nvSpPr>
        <p:spPr>
          <a:xfrm>
            <a:off x="2407344" y="1268761"/>
            <a:ext cx="7632848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Now we have approximated</a:t>
            </a:r>
          </a:p>
          <a:p>
            <a:pPr algn="ctr"/>
            <a:r>
              <a:rPr lang="en-US" dirty="0"/>
              <a:t>A = </a:t>
            </a:r>
            <a:r>
              <a:rPr lang="en-US" dirty="0">
                <a:sym typeface="Symbol"/>
              </a:rPr>
              <a:t> </a:t>
            </a:r>
            <a:r>
              <a:rPr lang="en-US" dirty="0"/>
              <a:t>f(x)dx</a:t>
            </a:r>
          </a:p>
          <a:p>
            <a:r>
              <a:rPr lang="en-US" dirty="0"/>
              <a:t>by</a:t>
            </a:r>
          </a:p>
          <a:p>
            <a:endParaRPr lang="en-US" dirty="0"/>
          </a:p>
          <a:p>
            <a:pPr algn="ctr"/>
            <a:r>
              <a:rPr lang="en-US" dirty="0"/>
              <a:t>A =1/M </a:t>
            </a:r>
            <a:r>
              <a:rPr lang="en-US" dirty="0">
                <a:sym typeface="Symbol"/>
              </a:rPr>
              <a:t></a:t>
            </a:r>
            <a:r>
              <a:rPr lang="en-US" baseline="-25000" dirty="0" err="1">
                <a:sym typeface="Symbol"/>
              </a:rPr>
              <a:t>i</a:t>
            </a:r>
            <a:r>
              <a:rPr lang="en-US" dirty="0">
                <a:sym typeface="Symbol"/>
              </a:rPr>
              <a:t> </a:t>
            </a:r>
            <a:r>
              <a:rPr lang="en-US" dirty="0"/>
              <a:t>f(x</a:t>
            </a:r>
            <a:r>
              <a:rPr lang="en-US" baseline="30000" dirty="0"/>
              <a:t>i</a:t>
            </a:r>
            <a:r>
              <a:rPr lang="en-US" dirty="0"/>
              <a:t>)</a:t>
            </a:r>
          </a:p>
          <a:p>
            <a:pPr algn="ctr"/>
            <a:endParaRPr lang="en-US" dirty="0"/>
          </a:p>
          <a:p>
            <a:pPr algn="ctr"/>
            <a:endParaRPr lang="en-US" dirty="0"/>
          </a:p>
          <a:p>
            <a:r>
              <a:rPr lang="en-US" dirty="0"/>
              <a:t>It is equally possible to introduce a density p(x)</a:t>
            </a:r>
          </a:p>
          <a:p>
            <a:pPr algn="ctr"/>
            <a:r>
              <a:rPr lang="en-US" dirty="0"/>
              <a:t>A = </a:t>
            </a:r>
            <a:r>
              <a:rPr lang="en-US" dirty="0">
                <a:sym typeface="Symbol"/>
              </a:rPr>
              <a:t> </a:t>
            </a:r>
            <a:r>
              <a:rPr lang="en-US" dirty="0"/>
              <a:t>f(x)/p(x)  p(x) dx</a:t>
            </a:r>
          </a:p>
          <a:p>
            <a:r>
              <a:rPr lang="en-US" dirty="0"/>
              <a:t>With the approximation</a:t>
            </a:r>
          </a:p>
          <a:p>
            <a:pPr algn="ctr"/>
            <a:r>
              <a:rPr lang="en-US" dirty="0"/>
              <a:t>A =1/M </a:t>
            </a:r>
            <a:r>
              <a:rPr lang="en-US" dirty="0">
                <a:sym typeface="Symbol"/>
              </a:rPr>
              <a:t></a:t>
            </a:r>
            <a:r>
              <a:rPr lang="en-US" baseline="-25000" dirty="0" err="1">
                <a:sym typeface="Symbol"/>
              </a:rPr>
              <a:t>i</a:t>
            </a:r>
            <a:r>
              <a:rPr lang="en-US" dirty="0">
                <a:sym typeface="Symbol"/>
              </a:rPr>
              <a:t> ( </a:t>
            </a:r>
            <a:r>
              <a:rPr lang="en-US" dirty="0"/>
              <a:t>f(x</a:t>
            </a:r>
            <a:r>
              <a:rPr lang="en-US" baseline="30000" dirty="0"/>
              <a:t>i</a:t>
            </a:r>
            <a:r>
              <a:rPr lang="en-US" dirty="0"/>
              <a:t>)/ p(x</a:t>
            </a:r>
            <a:r>
              <a:rPr lang="en-US" baseline="30000" dirty="0"/>
              <a:t>i</a:t>
            </a:r>
            <a:r>
              <a:rPr lang="en-US" dirty="0"/>
              <a:t>) )</a:t>
            </a:r>
          </a:p>
          <a:p>
            <a:r>
              <a:rPr lang="en-US" dirty="0"/>
              <a:t>by using a random number sequence that is distributed with p(x).</a:t>
            </a:r>
          </a:p>
          <a:p>
            <a:endParaRPr lang="en-US" dirty="0"/>
          </a:p>
          <a:p>
            <a:r>
              <a:rPr lang="en-US" dirty="0"/>
              <a:t>If we can guess a probability distribution p(x) such that f(x)/p(x) is close to A we can obtain a much faster convergence.</a:t>
            </a:r>
          </a:p>
          <a:p>
            <a:r>
              <a:rPr lang="en-US" dirty="0"/>
              <a:t>Alternatively, we can use uniformly distributed random numbers and assign configuration weights accordingly !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535014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919536" y="71733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/>
              <a:t>n-dim standard integration</a:t>
            </a:r>
            <a:br>
              <a:rPr lang="en-US" dirty="0"/>
            </a:b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1713856" y="1214733"/>
            <a:ext cx="8640960" cy="5509200"/>
          </a:xfrm>
          <a:prstGeom prst="rect">
            <a:avLst/>
          </a:prstGeom>
          <a:solidFill>
            <a:srgbClr val="FFC000">
              <a:alpha val="15000"/>
            </a:srgbClr>
          </a:solidFill>
        </p:spPr>
        <p:txBody>
          <a:bodyPr wrap="square">
            <a:spAutoFit/>
          </a:bodyPr>
          <a:lstStyle/>
          <a:p>
            <a:r>
              <a:rPr lang="en-US" sz="1600" dirty="0"/>
              <a:t>% MC - Integration dim dimensions</a:t>
            </a:r>
          </a:p>
          <a:p>
            <a:r>
              <a:rPr lang="en-US" sz="1600" dirty="0"/>
              <a:t>% calculating the volume of a </a:t>
            </a:r>
            <a:r>
              <a:rPr lang="en-US" sz="1600" dirty="0" err="1"/>
              <a:t>hypersphere</a:t>
            </a:r>
            <a:r>
              <a:rPr lang="en-US" sz="1600" dirty="0"/>
              <a:t> (</a:t>
            </a:r>
            <a:r>
              <a:rPr lang="pt-BR" sz="1600" dirty="0"/>
              <a:t>r^2 pi, 4/3 pi r^3 ...) </a:t>
            </a:r>
            <a:r>
              <a:rPr lang="en-US" sz="1600" dirty="0"/>
              <a:t>by integration</a:t>
            </a:r>
          </a:p>
          <a:p>
            <a:r>
              <a:rPr lang="en-US" sz="1600" dirty="0"/>
              <a:t>%</a:t>
            </a:r>
          </a:p>
          <a:p>
            <a:r>
              <a:rPr lang="pt-BR" sz="1600" dirty="0"/>
              <a:t>vol=inline('pi^(n/2)/gamma(n/2+1) * r^n','r','n');  %   volume of a n-sphere</a:t>
            </a:r>
          </a:p>
          <a:p>
            <a:r>
              <a:rPr lang="en-US" sz="1600" dirty="0" err="1"/>
              <a:t>maxdim</a:t>
            </a:r>
            <a:r>
              <a:rPr lang="en-US" sz="1600" dirty="0"/>
              <a:t>=19;  % a circle needs 1D r.n.'s </a:t>
            </a:r>
          </a:p>
          <a:p>
            <a:r>
              <a:rPr lang="en-US" sz="1600" dirty="0"/>
              <a:t>nr=[10^4,10^6]; </a:t>
            </a:r>
            <a:r>
              <a:rPr lang="en-US" sz="1600" dirty="0" err="1"/>
              <a:t>nnr</a:t>
            </a:r>
            <a:r>
              <a:rPr lang="en-US" sz="1600" dirty="0"/>
              <a:t>=size(nr,2); </a:t>
            </a:r>
            <a:r>
              <a:rPr lang="en-US" sz="1600" dirty="0" err="1"/>
              <a:t>dev</a:t>
            </a:r>
            <a:r>
              <a:rPr lang="en-US" sz="1600" dirty="0"/>
              <a:t>=zeros(</a:t>
            </a:r>
            <a:r>
              <a:rPr lang="en-US" sz="1600" dirty="0" err="1"/>
              <a:t>maxdim,nnr</a:t>
            </a:r>
            <a:r>
              <a:rPr lang="en-US" sz="1600" dirty="0"/>
              <a:t>); ratio=</a:t>
            </a:r>
            <a:r>
              <a:rPr lang="en-US" sz="1600" dirty="0" err="1"/>
              <a:t>dev</a:t>
            </a:r>
            <a:r>
              <a:rPr lang="en-US" sz="1600" dirty="0"/>
              <a:t>;</a:t>
            </a:r>
          </a:p>
          <a:p>
            <a:r>
              <a:rPr lang="en-US" sz="1600" dirty="0"/>
              <a:t>for </a:t>
            </a:r>
            <a:r>
              <a:rPr lang="en-US" sz="1600" dirty="0" err="1"/>
              <a:t>i</a:t>
            </a:r>
            <a:r>
              <a:rPr lang="en-US" sz="1600" dirty="0"/>
              <a:t>=1:nnr</a:t>
            </a:r>
          </a:p>
          <a:p>
            <a:r>
              <a:rPr lang="en-US" sz="1600" dirty="0"/>
              <a:t>    n=nr(</a:t>
            </a:r>
            <a:r>
              <a:rPr lang="en-US" sz="1600" dirty="0" err="1"/>
              <a:t>i</a:t>
            </a:r>
            <a:r>
              <a:rPr lang="en-US" sz="1600" dirty="0"/>
              <a:t>); </a:t>
            </a:r>
            <a:r>
              <a:rPr lang="en-US" sz="1600" dirty="0" err="1"/>
              <a:t>disp</a:t>
            </a:r>
            <a:r>
              <a:rPr lang="en-US" sz="1600" dirty="0"/>
              <a:t>(['*** number of random tuples = ', num2str(n)]);</a:t>
            </a:r>
          </a:p>
          <a:p>
            <a:r>
              <a:rPr lang="en-US" sz="1600" dirty="0"/>
              <a:t>    </a:t>
            </a:r>
            <a:r>
              <a:rPr lang="en-US" sz="1600" dirty="0" err="1"/>
              <a:t>rn</a:t>
            </a:r>
            <a:r>
              <a:rPr lang="en-US" sz="1600" dirty="0"/>
              <a:t>=rand(</a:t>
            </a:r>
            <a:r>
              <a:rPr lang="en-US" sz="1600" dirty="0" err="1"/>
              <a:t>n,maxdim</a:t>
            </a:r>
            <a:r>
              <a:rPr lang="en-US" sz="1600" dirty="0"/>
              <a:t>)*2-1; % create random numbers in (-1:1)^n beforehand</a:t>
            </a:r>
          </a:p>
          <a:p>
            <a:r>
              <a:rPr lang="en-US" sz="1600" dirty="0"/>
              <a:t>    for dim=1:maxdim,</a:t>
            </a:r>
          </a:p>
          <a:p>
            <a:r>
              <a:rPr lang="en-US" sz="1600" dirty="0"/>
              <a:t>        x=</a:t>
            </a:r>
            <a:r>
              <a:rPr lang="en-US" sz="1600" dirty="0" err="1"/>
              <a:t>rn</a:t>
            </a:r>
            <a:r>
              <a:rPr lang="en-US" sz="1600" dirty="0"/>
              <a:t>(:,1:dim); </a:t>
            </a:r>
          </a:p>
          <a:p>
            <a:r>
              <a:rPr lang="en-US" sz="1600" dirty="0"/>
              <a:t>        inside=(sum(x.^2,2)&lt;=1)&amp;(sum(x.^2,2)&gt;=-1);% screen x to fit;</a:t>
            </a:r>
          </a:p>
          <a:p>
            <a:r>
              <a:rPr lang="es-ES" sz="1600" dirty="0"/>
              <a:t>        x=x(</a:t>
            </a:r>
            <a:r>
              <a:rPr lang="es-ES" sz="1600" dirty="0" err="1"/>
              <a:t>inside</a:t>
            </a:r>
            <a:r>
              <a:rPr lang="es-ES" sz="1600" dirty="0"/>
              <a:t>,:);  y=</a:t>
            </a:r>
            <a:r>
              <a:rPr lang="es-ES" sz="1600" dirty="0" err="1"/>
              <a:t>sqrt</a:t>
            </a:r>
            <a:r>
              <a:rPr lang="es-ES" sz="1600" dirty="0"/>
              <a:t>(1-sum(x.^2,2));  % x </a:t>
            </a:r>
            <a:r>
              <a:rPr lang="es-ES" sz="1600" dirty="0" err="1"/>
              <a:t>tuples</a:t>
            </a:r>
            <a:r>
              <a:rPr lang="es-ES" sz="1600" dirty="0"/>
              <a:t>-&gt;y</a:t>
            </a:r>
          </a:p>
          <a:p>
            <a:r>
              <a:rPr lang="en-US" sz="1600" dirty="0"/>
              <a:t>        </a:t>
            </a:r>
            <a:r>
              <a:rPr lang="en-US" sz="1600" dirty="0" err="1"/>
              <a:t>volapprox</a:t>
            </a:r>
            <a:r>
              <a:rPr lang="en-US" sz="1600" dirty="0"/>
              <a:t>=2*2^dim*sum(y)/n;  % 2 because dx, 2 because of 'lower' part </a:t>
            </a:r>
          </a:p>
          <a:p>
            <a:r>
              <a:rPr lang="en-US" sz="1600" dirty="0"/>
              <a:t>        </a:t>
            </a:r>
            <a:r>
              <a:rPr lang="en-US" sz="1600" dirty="0" err="1"/>
              <a:t>dev</a:t>
            </a:r>
            <a:r>
              <a:rPr lang="en-US" sz="1600" dirty="0"/>
              <a:t>(</a:t>
            </a:r>
            <a:r>
              <a:rPr lang="en-US" sz="1600" dirty="0" err="1"/>
              <a:t>dim,i</a:t>
            </a:r>
            <a:r>
              <a:rPr lang="en-US" sz="1600" dirty="0"/>
              <a:t>)=(</a:t>
            </a:r>
            <a:r>
              <a:rPr lang="en-US" sz="1600" dirty="0" err="1"/>
              <a:t>volapprox</a:t>
            </a:r>
            <a:r>
              <a:rPr lang="en-US" sz="1600" dirty="0"/>
              <a:t>/</a:t>
            </a:r>
            <a:r>
              <a:rPr lang="en-US" sz="1600" dirty="0" err="1"/>
              <a:t>vol</a:t>
            </a:r>
            <a:r>
              <a:rPr lang="en-US" sz="1600" dirty="0"/>
              <a:t>(1,dim+1)-1)*100;</a:t>
            </a:r>
          </a:p>
          <a:p>
            <a:r>
              <a:rPr lang="en-US" sz="1600" dirty="0"/>
              <a:t>        ratio(</a:t>
            </a:r>
            <a:r>
              <a:rPr lang="en-US" sz="1600" dirty="0" err="1"/>
              <a:t>dim,i</a:t>
            </a:r>
            <a:r>
              <a:rPr lang="en-US" sz="1600" dirty="0"/>
              <a:t>)=abs(</a:t>
            </a:r>
            <a:r>
              <a:rPr lang="en-US" sz="1600" dirty="0" err="1"/>
              <a:t>volapprox-vol</a:t>
            </a:r>
            <a:r>
              <a:rPr lang="en-US" sz="1600" dirty="0"/>
              <a:t>(1,dim+1));</a:t>
            </a:r>
          </a:p>
          <a:p>
            <a:r>
              <a:rPr lang="en-US" sz="1600" dirty="0"/>
              <a:t>        </a:t>
            </a:r>
            <a:r>
              <a:rPr lang="en-US" sz="1600" dirty="0" err="1"/>
              <a:t>disp</a:t>
            </a:r>
            <a:r>
              <a:rPr lang="en-US" sz="1600" dirty="0"/>
              <a:t>(['   dimension = ',...</a:t>
            </a:r>
          </a:p>
          <a:p>
            <a:r>
              <a:rPr lang="pt-BR" sz="1600" dirty="0"/>
              <a:t>            num2str(dim),'  -&gt;  % deviation from exact volume = ',num2str(dev(dim,i)),' % ']);</a:t>
            </a:r>
          </a:p>
          <a:p>
            <a:r>
              <a:rPr lang="en-US" sz="1600" dirty="0"/>
              <a:t>    end; end</a:t>
            </a:r>
          </a:p>
          <a:p>
            <a:endParaRPr lang="en-US" sz="1600" dirty="0"/>
          </a:p>
          <a:p>
            <a:r>
              <a:rPr lang="en-US" sz="1600" dirty="0"/>
              <a:t>% continued on next page</a:t>
            </a:r>
          </a:p>
          <a:p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56231032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B56E1A-D872-4177-AC09-05AA540E16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81200" y="152718"/>
            <a:ext cx="8291264" cy="1371600"/>
          </a:xfrm>
        </p:spPr>
        <p:txBody>
          <a:bodyPr/>
          <a:lstStyle/>
          <a:p>
            <a:r>
              <a:rPr lang="en-US" dirty="0"/>
              <a:t>n-dim standard integration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83806186-0605-4210-A661-B84696B29323}"/>
              </a:ext>
            </a:extLst>
          </p:cNvPr>
          <p:cNvSpPr/>
          <p:nvPr/>
        </p:nvSpPr>
        <p:spPr>
          <a:xfrm>
            <a:off x="1739516" y="2420889"/>
            <a:ext cx="8712968" cy="3139321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en-US" dirty="0"/>
              <a:t>p1=plot(dev,'-s'); set(p1,'linewidth',2,'markersize',10); </a:t>
            </a:r>
          </a:p>
          <a:p>
            <a:r>
              <a:rPr lang="en-US" dirty="0"/>
              <a:t>legend(p1,{num2str(nr(1)),num2str(nr(2))}); </a:t>
            </a:r>
            <a:r>
              <a:rPr lang="en-US" dirty="0" err="1"/>
              <a:t>xlabel</a:t>
            </a:r>
            <a:r>
              <a:rPr lang="en-US" dirty="0"/>
              <a:t>('dimension'); </a:t>
            </a:r>
            <a:r>
              <a:rPr lang="en-US" dirty="0" err="1"/>
              <a:t>ylabel</a:t>
            </a:r>
            <a:r>
              <a:rPr lang="en-US" dirty="0"/>
              <a:t>('% error');</a:t>
            </a:r>
          </a:p>
          <a:p>
            <a:r>
              <a:rPr lang="en-US" dirty="0"/>
              <a:t>figure;</a:t>
            </a:r>
          </a:p>
          <a:p>
            <a:r>
              <a:rPr lang="en-US" dirty="0"/>
              <a:t>p2=plot(dev(1:12,:),'-s'); set(p2,'linewidth',2,'markersize',10); </a:t>
            </a:r>
          </a:p>
          <a:p>
            <a:r>
              <a:rPr lang="en-US" dirty="0"/>
              <a:t>legend(p2,{num2str(nr(1)),num2str(nr(2))}); </a:t>
            </a:r>
            <a:r>
              <a:rPr lang="en-US" dirty="0" err="1"/>
              <a:t>xlabel</a:t>
            </a:r>
            <a:r>
              <a:rPr lang="en-US" dirty="0"/>
              <a:t>('dimension'); </a:t>
            </a:r>
            <a:r>
              <a:rPr lang="en-US" dirty="0" err="1"/>
              <a:t>ylabel</a:t>
            </a:r>
            <a:r>
              <a:rPr lang="en-US" dirty="0"/>
              <a:t>('% error');</a:t>
            </a:r>
          </a:p>
          <a:p>
            <a:r>
              <a:rPr lang="en-US" dirty="0"/>
              <a:t>figure</a:t>
            </a:r>
          </a:p>
          <a:p>
            <a:r>
              <a:rPr lang="en-US" dirty="0"/>
              <a:t>p3=plot(1:maxdim,ratio(:,1),'-s',1:maxdim,ratio(:,2),'-s',1:maxdim,(ratio(:,1)./ratio(:,2))/10,'-s'); </a:t>
            </a:r>
          </a:p>
          <a:p>
            <a:r>
              <a:rPr lang="nn-NO" dirty="0"/>
              <a:t>legend(p3,{num2str(nr(1)),num2str(nr(2)),'ratio / 10'});</a:t>
            </a:r>
          </a:p>
          <a:p>
            <a:r>
              <a:rPr lang="en-US" dirty="0"/>
              <a:t>set(p3,'linewidth',2,'markersize',10); </a:t>
            </a:r>
            <a:r>
              <a:rPr lang="en-US" dirty="0" err="1"/>
              <a:t>ylabel</a:t>
            </a:r>
            <a:r>
              <a:rPr lang="en-US" dirty="0"/>
              <a:t>('\Delta diff');</a:t>
            </a:r>
          </a:p>
          <a:p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13482528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981200" y="152718"/>
            <a:ext cx="6851104" cy="900018"/>
          </a:xfrm>
        </p:spPr>
        <p:txBody>
          <a:bodyPr/>
          <a:lstStyle/>
          <a:p>
            <a:r>
              <a:rPr lang="en-US" dirty="0"/>
              <a:t>Importance sampling</a:t>
            </a:r>
          </a:p>
        </p:txBody>
      </p:sp>
      <p:sp>
        <p:nvSpPr>
          <p:cNvPr id="5" name="Rectangle 4"/>
          <p:cNvSpPr/>
          <p:nvPr/>
        </p:nvSpPr>
        <p:spPr>
          <a:xfrm>
            <a:off x="2407344" y="1268761"/>
            <a:ext cx="7632848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Now we have approximated</a:t>
            </a:r>
          </a:p>
          <a:p>
            <a:pPr algn="ctr"/>
            <a:r>
              <a:rPr lang="en-US" dirty="0"/>
              <a:t>A = </a:t>
            </a:r>
            <a:r>
              <a:rPr lang="en-US" dirty="0">
                <a:sym typeface="Symbol"/>
              </a:rPr>
              <a:t> </a:t>
            </a:r>
            <a:r>
              <a:rPr lang="en-US" dirty="0"/>
              <a:t>f(x)dx</a:t>
            </a:r>
          </a:p>
          <a:p>
            <a:r>
              <a:rPr lang="en-US" dirty="0"/>
              <a:t>by</a:t>
            </a:r>
          </a:p>
          <a:p>
            <a:endParaRPr lang="en-US" dirty="0"/>
          </a:p>
          <a:p>
            <a:pPr algn="ctr"/>
            <a:r>
              <a:rPr lang="en-US" dirty="0"/>
              <a:t>A =1/M </a:t>
            </a:r>
            <a:r>
              <a:rPr lang="en-US" dirty="0">
                <a:sym typeface="Symbol"/>
              </a:rPr>
              <a:t></a:t>
            </a:r>
            <a:r>
              <a:rPr lang="en-US" baseline="-25000" dirty="0" err="1">
                <a:sym typeface="Symbol"/>
              </a:rPr>
              <a:t>i</a:t>
            </a:r>
            <a:r>
              <a:rPr lang="en-US" dirty="0">
                <a:sym typeface="Symbol"/>
              </a:rPr>
              <a:t> </a:t>
            </a:r>
            <a:r>
              <a:rPr lang="en-US" dirty="0"/>
              <a:t>f(x</a:t>
            </a:r>
            <a:r>
              <a:rPr lang="en-US" baseline="30000" dirty="0"/>
              <a:t>i</a:t>
            </a:r>
            <a:r>
              <a:rPr lang="en-US" dirty="0"/>
              <a:t>)</a:t>
            </a:r>
          </a:p>
          <a:p>
            <a:pPr algn="ctr"/>
            <a:endParaRPr lang="en-US" dirty="0"/>
          </a:p>
          <a:p>
            <a:pPr algn="ctr"/>
            <a:endParaRPr lang="en-US" dirty="0"/>
          </a:p>
          <a:p>
            <a:r>
              <a:rPr lang="en-US" dirty="0"/>
              <a:t>It is equally possible to introduce a density p(x)</a:t>
            </a:r>
          </a:p>
          <a:p>
            <a:pPr algn="ctr"/>
            <a:r>
              <a:rPr lang="en-US" dirty="0"/>
              <a:t>A = </a:t>
            </a:r>
            <a:r>
              <a:rPr lang="en-US" dirty="0">
                <a:sym typeface="Symbol"/>
              </a:rPr>
              <a:t> </a:t>
            </a:r>
            <a:r>
              <a:rPr lang="en-US" dirty="0"/>
              <a:t>f(x)/p(x)  p(x) dx</a:t>
            </a:r>
          </a:p>
          <a:p>
            <a:r>
              <a:rPr lang="en-US" dirty="0"/>
              <a:t>With the approximation</a:t>
            </a:r>
          </a:p>
          <a:p>
            <a:pPr algn="ctr"/>
            <a:r>
              <a:rPr lang="en-US" dirty="0"/>
              <a:t>A =1/M </a:t>
            </a:r>
            <a:r>
              <a:rPr lang="en-US" dirty="0">
                <a:sym typeface="Symbol"/>
              </a:rPr>
              <a:t></a:t>
            </a:r>
            <a:r>
              <a:rPr lang="en-US" baseline="-25000" dirty="0" err="1">
                <a:sym typeface="Symbol"/>
              </a:rPr>
              <a:t>i</a:t>
            </a:r>
            <a:r>
              <a:rPr lang="en-US" dirty="0">
                <a:sym typeface="Symbol"/>
              </a:rPr>
              <a:t> ( </a:t>
            </a:r>
            <a:r>
              <a:rPr lang="en-US" dirty="0"/>
              <a:t>f(x</a:t>
            </a:r>
            <a:r>
              <a:rPr lang="en-US" baseline="30000" dirty="0"/>
              <a:t>i</a:t>
            </a:r>
            <a:r>
              <a:rPr lang="en-US" dirty="0"/>
              <a:t>)/ p(x</a:t>
            </a:r>
            <a:r>
              <a:rPr lang="en-US" baseline="30000" dirty="0"/>
              <a:t>i</a:t>
            </a:r>
            <a:r>
              <a:rPr lang="en-US" dirty="0"/>
              <a:t>) )</a:t>
            </a:r>
          </a:p>
          <a:p>
            <a:r>
              <a:rPr lang="en-US" dirty="0"/>
              <a:t>by using a random number sequence that is distributed with p(x).</a:t>
            </a:r>
          </a:p>
          <a:p>
            <a:endParaRPr lang="en-US" dirty="0"/>
          </a:p>
          <a:p>
            <a:r>
              <a:rPr lang="en-US" dirty="0"/>
              <a:t>If we can guess a probability distribution p(x) such that f(x)/p(x) is close to A we can obtain a much faster convergence.</a:t>
            </a:r>
          </a:p>
          <a:p>
            <a:r>
              <a:rPr lang="en-US" dirty="0"/>
              <a:t>Alternatively, we can use uniformly distributed random numbers and assign configuration weights accordingly !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22332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981200" y="152718"/>
            <a:ext cx="6851104" cy="900018"/>
          </a:xfrm>
        </p:spPr>
        <p:txBody>
          <a:bodyPr/>
          <a:lstStyle/>
          <a:p>
            <a:r>
              <a:rPr lang="en-US" dirty="0"/>
              <a:t>Importance sampling</a:t>
            </a:r>
          </a:p>
        </p:txBody>
      </p:sp>
      <p:sp>
        <p:nvSpPr>
          <p:cNvPr id="5" name="Rectangle 4"/>
          <p:cNvSpPr/>
          <p:nvPr/>
        </p:nvSpPr>
        <p:spPr>
          <a:xfrm>
            <a:off x="2063552" y="1196752"/>
            <a:ext cx="7632848" cy="89562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…by using a random number sequence that is distributed with p(x).</a:t>
            </a:r>
          </a:p>
          <a:p>
            <a:endParaRPr lang="en-US" b="1" i="1" dirty="0"/>
          </a:p>
          <a:p>
            <a:r>
              <a:rPr lang="en-US" b="1" i="1" dirty="0"/>
              <a:t>??? but how ???</a:t>
            </a:r>
          </a:p>
          <a:p>
            <a:endParaRPr lang="en-US" dirty="0"/>
          </a:p>
          <a:p>
            <a:r>
              <a:rPr lang="en-US" dirty="0"/>
              <a:t>… it is actually easy !</a:t>
            </a:r>
          </a:p>
          <a:p>
            <a:endParaRPr lang="en-US" dirty="0"/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Normalize the function </a:t>
            </a:r>
            <a:r>
              <a:rPr lang="en-US" i="1" dirty="0"/>
              <a:t>p(x)</a:t>
            </a:r>
            <a:r>
              <a:rPr lang="en-US" dirty="0"/>
              <a:t> if it isn’t already normalized.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Integrate the normalized PDF </a:t>
            </a:r>
            <a:r>
              <a:rPr lang="en-US" i="1" dirty="0"/>
              <a:t>p(x)</a:t>
            </a:r>
            <a:r>
              <a:rPr lang="en-US" dirty="0"/>
              <a:t> to compute the CDF, </a:t>
            </a:r>
            <a:r>
              <a:rPr lang="en-US" i="1" dirty="0"/>
              <a:t>P(x)</a:t>
            </a:r>
            <a:r>
              <a:rPr lang="en-US" dirty="0"/>
              <a:t>.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Invert P</a:t>
            </a:r>
            <a:r>
              <a:rPr lang="en-US" i="1" dirty="0"/>
              <a:t>(x)</a:t>
            </a:r>
            <a:r>
              <a:rPr lang="en-US" dirty="0"/>
              <a:t>. The resulting function is the </a:t>
            </a:r>
            <a:r>
              <a:rPr lang="en-US" i="1" dirty="0"/>
              <a:t>inverse cumulative distribution function</a:t>
            </a:r>
            <a:r>
              <a:rPr lang="en-US" dirty="0"/>
              <a:t> or </a:t>
            </a:r>
            <a:r>
              <a:rPr lang="en-US" i="1" dirty="0"/>
              <a:t>quantile function</a:t>
            </a:r>
            <a:r>
              <a:rPr lang="en-US" dirty="0"/>
              <a:t> P</a:t>
            </a:r>
            <a:r>
              <a:rPr lang="en-US" i="1" baseline="30000" dirty="0"/>
              <a:t>-1</a:t>
            </a:r>
            <a:r>
              <a:rPr lang="en-US" i="1" dirty="0"/>
              <a:t>(x)</a:t>
            </a:r>
            <a:r>
              <a:rPr lang="en-US" dirty="0"/>
              <a:t>. 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Substitute the value of the uniformly distributed random numbers </a:t>
            </a:r>
            <a:r>
              <a:rPr lang="en-US" i="1" dirty="0"/>
              <a:t>U</a:t>
            </a:r>
            <a:r>
              <a:rPr lang="en-US" dirty="0"/>
              <a:t> into P</a:t>
            </a:r>
            <a:r>
              <a:rPr lang="en-US" i="1" baseline="30000" dirty="0"/>
              <a:t>-1</a:t>
            </a:r>
            <a:r>
              <a:rPr lang="en-US" i="1" dirty="0"/>
              <a:t>(x) </a:t>
            </a:r>
            <a:r>
              <a:rPr lang="en-US" dirty="0"/>
              <a:t>(which we call pm1(x) ).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That means, rand(…) is modified to  pm1(rand(…))</a:t>
            </a:r>
          </a:p>
          <a:p>
            <a:pPr marL="342900" indent="-342900">
              <a:buFont typeface="+mj-lt"/>
              <a:buAutoNum type="arabicPeriod"/>
            </a:pPr>
            <a:endParaRPr lang="en-US" dirty="0"/>
          </a:p>
          <a:p>
            <a:endParaRPr lang="en-US" dirty="0"/>
          </a:p>
          <a:p>
            <a:r>
              <a:rPr lang="en-US" dirty="0"/>
              <a:t>For example:</a:t>
            </a:r>
          </a:p>
          <a:p>
            <a:endParaRPr lang="en-US" dirty="0"/>
          </a:p>
          <a:p>
            <a:r>
              <a:rPr lang="de-DE" b="1" dirty="0">
                <a:latin typeface="Courier New" panose="02070309020205020404" pitchFamily="49" charset="0"/>
                <a:cs typeface="Courier New" panose="02070309020205020404" pitchFamily="49" charset="0"/>
              </a:rPr>
              <a:t>in=</a:t>
            </a:r>
            <a:r>
              <a:rPr lang="de-DE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icdf</a:t>
            </a:r>
            <a:r>
              <a:rPr lang="de-DE" b="1" dirty="0">
                <a:latin typeface="Courier New" panose="02070309020205020404" pitchFamily="49" charset="0"/>
                <a:cs typeface="Courier New" panose="02070309020205020404" pitchFamily="49" charset="0"/>
              </a:rPr>
              <a:t>('normal',</a:t>
            </a:r>
            <a:r>
              <a:rPr lang="de-DE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rand</a:t>
            </a:r>
            <a:r>
              <a:rPr lang="de-DE" b="1" dirty="0">
                <a:latin typeface="Courier New" panose="02070309020205020404" pitchFamily="49" charset="0"/>
                <a:cs typeface="Courier New" panose="02070309020205020404" pitchFamily="49" charset="0"/>
              </a:rPr>
              <a:t>(10^6,1),0,1);</a:t>
            </a:r>
          </a:p>
          <a:p>
            <a:r>
              <a:rPr lang="de-DE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hist</a:t>
            </a:r>
            <a:r>
              <a:rPr lang="de-DE" b="1" dirty="0">
                <a:latin typeface="Courier New" panose="02070309020205020404" pitchFamily="49" charset="0"/>
                <a:cs typeface="Courier New" panose="02070309020205020404" pitchFamily="49" charset="0"/>
              </a:rPr>
              <a:t>(in,100)</a:t>
            </a:r>
            <a:endParaRPr lang="en-US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2F660FDB-B2ED-4E81-BC57-89F6F195802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92145" y="4309520"/>
            <a:ext cx="3362873" cy="25286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310139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909192" y="26064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/>
              <a:t>Importance sampling:</a:t>
            </a:r>
            <a:br>
              <a:rPr lang="en-US" dirty="0"/>
            </a:br>
            <a:r>
              <a:rPr lang="en-US" dirty="0"/>
              <a:t>example</a:t>
            </a:r>
          </a:p>
        </p:txBody>
      </p:sp>
      <p:sp>
        <p:nvSpPr>
          <p:cNvPr id="5" name="Rectangle 4"/>
          <p:cNvSpPr/>
          <p:nvPr/>
        </p:nvSpPr>
        <p:spPr>
          <a:xfrm>
            <a:off x="2207568" y="1916832"/>
            <a:ext cx="7632848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 function </a:t>
            </a:r>
            <a:r>
              <a:rPr lang="en-US" dirty="0" err="1"/>
              <a:t>impsamp</a:t>
            </a:r>
            <a:endParaRPr lang="en-US" dirty="0"/>
          </a:p>
          <a:p>
            <a:r>
              <a:rPr lang="en-US" dirty="0"/>
              <a:t>% modified from http://www.cs.cmu.edu/~ggordon/MCMC/impsampplots.m</a:t>
            </a:r>
          </a:p>
          <a:p>
            <a:r>
              <a:rPr lang="en-US" dirty="0"/>
              <a:t>% Importance sampling</a:t>
            </a:r>
          </a:p>
          <a:p>
            <a:r>
              <a:rPr lang="en-US" dirty="0" err="1"/>
              <a:t>sampsize</a:t>
            </a:r>
            <a:r>
              <a:rPr lang="en-US" dirty="0"/>
              <a:t> = 25;              % sample size</a:t>
            </a:r>
          </a:p>
          <a:p>
            <a:r>
              <a:rPr lang="en-US" dirty="0" err="1"/>
              <a:t>xs</a:t>
            </a:r>
            <a:r>
              <a:rPr lang="en-US" dirty="0"/>
              <a:t> = -1:.01:1; </a:t>
            </a:r>
            <a:r>
              <a:rPr lang="en-US" dirty="0" err="1"/>
              <a:t>ys</a:t>
            </a:r>
            <a:r>
              <a:rPr lang="en-US" dirty="0"/>
              <a:t> = f(</a:t>
            </a:r>
            <a:r>
              <a:rPr lang="en-US" dirty="0" err="1"/>
              <a:t>xs</a:t>
            </a:r>
            <a:r>
              <a:rPr lang="en-US" dirty="0"/>
              <a:t>);</a:t>
            </a:r>
          </a:p>
          <a:p>
            <a:r>
              <a:rPr lang="en-US" dirty="0"/>
              <a:t>plot(</a:t>
            </a:r>
            <a:r>
              <a:rPr lang="en-US" dirty="0" err="1"/>
              <a:t>xs</a:t>
            </a:r>
            <a:r>
              <a:rPr lang="en-US" dirty="0"/>
              <a:t>, </a:t>
            </a:r>
            <a:r>
              <a:rPr lang="en-US" dirty="0" err="1"/>
              <a:t>ys</a:t>
            </a:r>
            <a:r>
              <a:rPr lang="en-US" dirty="0"/>
              <a:t>, '</a:t>
            </a:r>
            <a:r>
              <a:rPr lang="en-US" dirty="0" err="1"/>
              <a:t>LineWidth</a:t>
            </a:r>
            <a:r>
              <a:rPr lang="en-US" dirty="0"/>
              <a:t>', 2); set(</a:t>
            </a:r>
            <a:r>
              <a:rPr lang="en-US" dirty="0" err="1"/>
              <a:t>gca</a:t>
            </a:r>
            <a:r>
              <a:rPr lang="en-US" dirty="0"/>
              <a:t>, '</a:t>
            </a:r>
            <a:r>
              <a:rPr lang="en-US" dirty="0" err="1"/>
              <a:t>FontSize</a:t>
            </a:r>
            <a:r>
              <a:rPr lang="en-US" dirty="0"/>
              <a:t>', 24);</a:t>
            </a:r>
          </a:p>
          <a:p>
            <a:r>
              <a:rPr lang="en-US" dirty="0" err="1"/>
              <a:t>fprintf</a:t>
            </a:r>
            <a:r>
              <a:rPr lang="en-US" dirty="0"/>
              <a:t>('true integral %f\n', sum(</a:t>
            </a:r>
            <a:r>
              <a:rPr lang="en-US" dirty="0" err="1"/>
              <a:t>ys</a:t>
            </a:r>
            <a:r>
              <a:rPr lang="en-US" dirty="0"/>
              <a:t>)*2/length(</a:t>
            </a:r>
            <a:r>
              <a:rPr lang="en-US" dirty="0" err="1"/>
              <a:t>ys</a:t>
            </a:r>
            <a:r>
              <a:rPr lang="en-US" dirty="0"/>
              <a:t>)); pause</a:t>
            </a:r>
          </a:p>
          <a:p>
            <a:endParaRPr lang="en-US" dirty="0"/>
          </a:p>
          <a:p>
            <a:r>
              <a:rPr lang="en-US" dirty="0"/>
              <a:t>% 1) integrate by uniform sampling</a:t>
            </a:r>
          </a:p>
          <a:p>
            <a:r>
              <a:rPr lang="en-US" dirty="0" err="1"/>
              <a:t>samp</a:t>
            </a:r>
            <a:r>
              <a:rPr lang="en-US" dirty="0"/>
              <a:t> = rand(sampsize,1)*2-1;</a:t>
            </a:r>
          </a:p>
          <a:p>
            <a:r>
              <a:rPr lang="en-US" dirty="0"/>
              <a:t>plot(</a:t>
            </a:r>
            <a:r>
              <a:rPr lang="en-US" dirty="0" err="1"/>
              <a:t>xs</a:t>
            </a:r>
            <a:r>
              <a:rPr lang="en-US" dirty="0"/>
              <a:t>, </a:t>
            </a:r>
            <a:r>
              <a:rPr lang="en-US" dirty="0" err="1"/>
              <a:t>ys</a:t>
            </a:r>
            <a:r>
              <a:rPr lang="en-US" dirty="0"/>
              <a:t>, '</a:t>
            </a:r>
            <a:r>
              <a:rPr lang="en-US" dirty="0" err="1"/>
              <a:t>LineWidth</a:t>
            </a:r>
            <a:r>
              <a:rPr lang="en-US" dirty="0"/>
              <a:t>', 2);</a:t>
            </a:r>
          </a:p>
          <a:p>
            <a:r>
              <a:rPr lang="en-US" dirty="0"/>
              <a:t>hold on; plot(</a:t>
            </a:r>
            <a:r>
              <a:rPr lang="en-US" dirty="0" err="1"/>
              <a:t>samp</a:t>
            </a:r>
            <a:r>
              <a:rPr lang="en-US" dirty="0"/>
              <a:t>, f(</a:t>
            </a:r>
            <a:r>
              <a:rPr lang="en-US" dirty="0" err="1"/>
              <a:t>samp</a:t>
            </a:r>
            <a:r>
              <a:rPr lang="en-US" dirty="0"/>
              <a:t>), '</a:t>
            </a:r>
            <a:r>
              <a:rPr lang="en-US" dirty="0" err="1"/>
              <a:t>rs</a:t>
            </a:r>
            <a:r>
              <a:rPr lang="en-US" dirty="0"/>
              <a:t>', '</a:t>
            </a:r>
            <a:r>
              <a:rPr lang="en-US" dirty="0" err="1"/>
              <a:t>MarkerSize</a:t>
            </a:r>
            <a:r>
              <a:rPr lang="en-US" dirty="0"/>
              <a:t>', 15,'linewidth',2); hold off;</a:t>
            </a:r>
          </a:p>
          <a:p>
            <a:r>
              <a:rPr lang="en-US" dirty="0" err="1"/>
              <a:t>fprintf</a:t>
            </a:r>
            <a:r>
              <a:rPr lang="en-US" dirty="0"/>
              <a:t>('uniform sampling %f\n', 2*sum(f(</a:t>
            </a:r>
            <a:r>
              <a:rPr lang="en-US" dirty="0" err="1"/>
              <a:t>samp</a:t>
            </a:r>
            <a:r>
              <a:rPr lang="en-US" dirty="0"/>
              <a:t>))/length(</a:t>
            </a:r>
            <a:r>
              <a:rPr lang="en-US" dirty="0" err="1"/>
              <a:t>samp</a:t>
            </a:r>
            <a:r>
              <a:rPr lang="en-US" dirty="0"/>
              <a:t>)); pause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47030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991544" y="-387424"/>
            <a:ext cx="8229600" cy="1143000"/>
          </a:xfrm>
        </p:spPr>
        <p:txBody>
          <a:bodyPr/>
          <a:lstStyle/>
          <a:p>
            <a:r>
              <a:rPr lang="en-US" dirty="0"/>
              <a:t>Importance sampling</a:t>
            </a:r>
          </a:p>
        </p:txBody>
      </p:sp>
      <p:sp>
        <p:nvSpPr>
          <p:cNvPr id="5" name="Rectangle 4"/>
          <p:cNvSpPr/>
          <p:nvPr/>
        </p:nvSpPr>
        <p:spPr>
          <a:xfrm>
            <a:off x="2351584" y="1340768"/>
            <a:ext cx="7632848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dirty="0"/>
          </a:p>
          <a:p>
            <a:r>
              <a:rPr lang="en-US" dirty="0"/>
              <a:t>% 2) integrate by ‘normal’ importance sampling</a:t>
            </a:r>
          </a:p>
          <a:p>
            <a:r>
              <a:rPr lang="en-US" dirty="0"/>
              <a:t>sig = .25; </a:t>
            </a:r>
            <a:r>
              <a:rPr lang="en-US" dirty="0" err="1"/>
              <a:t>samp</a:t>
            </a:r>
            <a:r>
              <a:rPr lang="en-US" dirty="0"/>
              <a:t> = </a:t>
            </a:r>
            <a:r>
              <a:rPr lang="en-US" dirty="0" err="1"/>
              <a:t>randn</a:t>
            </a:r>
            <a:r>
              <a:rPr lang="en-US" dirty="0"/>
              <a:t>(sampsize,1)*sig;</a:t>
            </a:r>
          </a:p>
          <a:p>
            <a:r>
              <a:rPr lang="sv-SE" dirty="0"/>
              <a:t>wts = exp(-samp.^2/(2*sig^2))/sqrt(2*pi*sig^2);</a:t>
            </a:r>
          </a:p>
          <a:p>
            <a:r>
              <a:rPr lang="en-US" dirty="0"/>
              <a:t>plot(</a:t>
            </a:r>
            <a:r>
              <a:rPr lang="en-US" dirty="0" err="1"/>
              <a:t>xs</a:t>
            </a:r>
            <a:r>
              <a:rPr lang="en-US" dirty="0"/>
              <a:t>, </a:t>
            </a:r>
            <a:r>
              <a:rPr lang="en-US" dirty="0" err="1"/>
              <a:t>ys</a:t>
            </a:r>
            <a:r>
              <a:rPr lang="en-US" dirty="0"/>
              <a:t>, '</a:t>
            </a:r>
            <a:r>
              <a:rPr lang="en-US" dirty="0" err="1"/>
              <a:t>LineWidth</a:t>
            </a:r>
            <a:r>
              <a:rPr lang="en-US" dirty="0"/>
              <a:t>', 2);</a:t>
            </a:r>
          </a:p>
          <a:p>
            <a:r>
              <a:rPr lang="en-US" dirty="0"/>
              <a:t>hold on; plot(</a:t>
            </a:r>
            <a:r>
              <a:rPr lang="en-US" dirty="0" err="1"/>
              <a:t>samp</a:t>
            </a:r>
            <a:r>
              <a:rPr lang="en-US" dirty="0"/>
              <a:t>, f(</a:t>
            </a:r>
            <a:r>
              <a:rPr lang="en-US" dirty="0" err="1"/>
              <a:t>samp</a:t>
            </a:r>
            <a:r>
              <a:rPr lang="en-US" dirty="0"/>
              <a:t>), '</a:t>
            </a:r>
            <a:r>
              <a:rPr lang="en-US" dirty="0" err="1"/>
              <a:t>rs</a:t>
            </a:r>
            <a:r>
              <a:rPr lang="en-US" dirty="0"/>
              <a:t>', '</a:t>
            </a:r>
            <a:r>
              <a:rPr lang="en-US" dirty="0" err="1"/>
              <a:t>MarkerSize</a:t>
            </a:r>
            <a:r>
              <a:rPr lang="en-US" dirty="0"/>
              <a:t>', 15,'linewidth',2); hold off;</a:t>
            </a:r>
          </a:p>
          <a:p>
            <a:r>
              <a:rPr lang="en-US" dirty="0" err="1"/>
              <a:t>fprintf</a:t>
            </a:r>
            <a:r>
              <a:rPr lang="en-US" dirty="0"/>
              <a:t>('importance sampling %f\n', sum(f(</a:t>
            </a:r>
            <a:r>
              <a:rPr lang="en-US" dirty="0" err="1"/>
              <a:t>samp</a:t>
            </a:r>
            <a:r>
              <a:rPr lang="en-US" dirty="0"/>
              <a:t>)./</a:t>
            </a:r>
            <a:r>
              <a:rPr lang="en-US" dirty="0" err="1"/>
              <a:t>wts</a:t>
            </a:r>
            <a:r>
              <a:rPr lang="en-US" dirty="0"/>
              <a:t>)/length(</a:t>
            </a:r>
            <a:r>
              <a:rPr lang="en-US" dirty="0" err="1"/>
              <a:t>samp</a:t>
            </a:r>
            <a:r>
              <a:rPr lang="en-US" dirty="0"/>
              <a:t>));</a:t>
            </a:r>
          </a:p>
          <a:p>
            <a:endParaRPr lang="en-US" dirty="0"/>
          </a:p>
          <a:p>
            <a:r>
              <a:rPr lang="en-US" dirty="0"/>
              <a:t>function </a:t>
            </a:r>
            <a:r>
              <a:rPr lang="en-US" dirty="0" err="1"/>
              <a:t>ys</a:t>
            </a:r>
            <a:r>
              <a:rPr lang="en-US" dirty="0"/>
              <a:t> = f(</a:t>
            </a:r>
            <a:r>
              <a:rPr lang="en-US" dirty="0" err="1"/>
              <a:t>xs</a:t>
            </a:r>
            <a:r>
              <a:rPr lang="en-US" dirty="0"/>
              <a:t>)</a:t>
            </a:r>
          </a:p>
          <a:p>
            <a:r>
              <a:rPr lang="en-US" dirty="0"/>
              <a:t>	</a:t>
            </a:r>
            <a:r>
              <a:rPr lang="en-US" dirty="0" err="1"/>
              <a:t>ys</a:t>
            </a:r>
            <a:r>
              <a:rPr lang="en-US" dirty="0"/>
              <a:t> = sin(</a:t>
            </a:r>
            <a:r>
              <a:rPr lang="en-US" dirty="0" err="1"/>
              <a:t>xs</a:t>
            </a:r>
            <a:r>
              <a:rPr lang="en-US" dirty="0"/>
              <a:t>*8).^2.*(</a:t>
            </a:r>
            <a:r>
              <a:rPr lang="en-US" dirty="0" err="1"/>
              <a:t>xs</a:t>
            </a:r>
            <a:r>
              <a:rPr lang="en-US" dirty="0"/>
              <a:t>).^-2; </a:t>
            </a:r>
            <a:r>
              <a:rPr lang="en-US" dirty="0" err="1"/>
              <a:t>ys</a:t>
            </a:r>
            <a:r>
              <a:rPr lang="en-US" dirty="0"/>
              <a:t>(</a:t>
            </a:r>
            <a:r>
              <a:rPr lang="en-US" dirty="0" err="1"/>
              <a:t>xs</a:t>
            </a:r>
            <a:r>
              <a:rPr lang="en-US" dirty="0"/>
              <a:t>==0) = 64; return</a:t>
            </a:r>
          </a:p>
        </p:txBody>
      </p:sp>
    </p:spTree>
    <p:extLst>
      <p:ext uri="{BB962C8B-B14F-4D97-AF65-F5344CB8AC3E}">
        <p14:creationId xmlns:p14="http://schemas.microsoft.com/office/powerpoint/2010/main" val="30079251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991544" y="-387424"/>
            <a:ext cx="8229600" cy="1143000"/>
          </a:xfrm>
        </p:spPr>
        <p:txBody>
          <a:bodyPr/>
          <a:lstStyle/>
          <a:p>
            <a:r>
              <a:rPr lang="en-US" dirty="0"/>
              <a:t>Importance sampling</a:t>
            </a:r>
          </a:p>
        </p:txBody>
      </p:sp>
      <p:sp>
        <p:nvSpPr>
          <p:cNvPr id="6" name="Rectangle 5"/>
          <p:cNvSpPr/>
          <p:nvPr/>
        </p:nvSpPr>
        <p:spPr>
          <a:xfrm>
            <a:off x="2135560" y="1412776"/>
            <a:ext cx="82296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/>
              <a:t>Improved performance:</a:t>
            </a:r>
            <a:br>
              <a:rPr lang="en-US" b="1" dirty="0"/>
            </a:br>
            <a:r>
              <a:rPr lang="en-US" dirty="0"/>
              <a:t>- 	true integral 24.032730</a:t>
            </a:r>
          </a:p>
          <a:p>
            <a:endParaRPr lang="en-US" dirty="0"/>
          </a:p>
          <a:p>
            <a:pPr marL="285750" indent="-285750">
              <a:buFontTx/>
              <a:buChar char="-"/>
            </a:pPr>
            <a:r>
              <a:rPr lang="en-US" dirty="0"/>
              <a:t>uniform sampling 16.59		importance sampling 22.92</a:t>
            </a:r>
          </a:p>
          <a:p>
            <a:endParaRPr lang="en-US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F6146BAD-48FF-4443-BA0E-E9F51BF0EFE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91544" y="3562250"/>
            <a:ext cx="3600400" cy="2707277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CE3DAD1D-3794-438A-9812-D8184E0FA5A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27994" y="3562249"/>
            <a:ext cx="3600400" cy="27072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701362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784D50-5C62-424D-B56F-11D9915FCD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81200" y="152718"/>
            <a:ext cx="7427168" cy="1371600"/>
          </a:xfrm>
        </p:spPr>
        <p:txBody>
          <a:bodyPr>
            <a:normAutofit/>
          </a:bodyPr>
          <a:lstStyle/>
          <a:p>
            <a:r>
              <a:rPr lang="en-US" dirty="0"/>
              <a:t>Summary MC METHODS</a:t>
            </a:r>
            <a:br>
              <a:rPr lang="en-US" dirty="0"/>
            </a:br>
            <a:endParaRPr lang="en-US" dirty="0"/>
          </a:p>
        </p:txBody>
      </p:sp>
      <p:pic>
        <p:nvPicPr>
          <p:cNvPr id="12" name="Content Placeholder 11">
            <a:extLst>
              <a:ext uri="{FF2B5EF4-FFF2-40B4-BE49-F238E27FC236}">
                <a16:creationId xmlns:a16="http://schemas.microsoft.com/office/drawing/2014/main" id="{599072A0-2ADF-4EF0-AD6B-411B277F9A8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2639" y="908720"/>
            <a:ext cx="8967117" cy="6024724"/>
          </a:xfrm>
        </p:spPr>
      </p:pic>
    </p:spTree>
    <p:extLst>
      <p:ext uri="{BB962C8B-B14F-4D97-AF65-F5344CB8AC3E}">
        <p14:creationId xmlns:p14="http://schemas.microsoft.com/office/powerpoint/2010/main" val="9243453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3"/>
          <p:cNvSpPr txBox="1">
            <a:spLocks/>
          </p:cNvSpPr>
          <p:nvPr/>
        </p:nvSpPr>
        <p:spPr>
          <a:xfrm>
            <a:off x="1524000" y="34702"/>
            <a:ext cx="8964488" cy="1162050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 cap="all" spc="-6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						</a:t>
            </a:r>
            <a:br>
              <a:rPr lang="en-US" dirty="0"/>
            </a:br>
            <a:r>
              <a:rPr lang="en-US" dirty="0"/>
              <a:t>Monte Carlo:	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919538" y="1412777"/>
            <a:ext cx="8136903" cy="30008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Methods that use random numbers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In our sense, random numbers for integration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Wikipedia: “</a:t>
            </a:r>
            <a:r>
              <a:rPr lang="en-US" dirty="0" err="1"/>
              <a:t>wikipedia</a:t>
            </a:r>
            <a:r>
              <a:rPr lang="en-US" dirty="0"/>
              <a:t> MC methods annotated.pdf” (attached)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Important in Bayesian parameter estimation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Important in Statistical Thermodynamics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Metropolis-Hastings algorithm: “metropolis-et-al-1953.pdf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dirty="0">
              <a:sym typeface="Symbol"/>
            </a:endParaRPr>
          </a:p>
        </p:txBody>
      </p:sp>
    </p:spTree>
    <p:extLst>
      <p:ext uri="{BB962C8B-B14F-4D97-AF65-F5344CB8AC3E}">
        <p14:creationId xmlns:p14="http://schemas.microsoft.com/office/powerpoint/2010/main" val="22967111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3"/>
          <p:cNvSpPr txBox="1">
            <a:spLocks/>
          </p:cNvSpPr>
          <p:nvPr/>
        </p:nvSpPr>
        <p:spPr>
          <a:xfrm>
            <a:off x="1524000" y="34702"/>
            <a:ext cx="8964488" cy="1162050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 cap="all" spc="-6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						</a:t>
            </a:r>
            <a:br>
              <a:rPr lang="en-US" dirty="0"/>
            </a:br>
            <a:r>
              <a:rPr lang="en-US" dirty="0"/>
              <a:t>Monte Carlo:	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919538" y="1412776"/>
            <a:ext cx="8136903" cy="24468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Random numbers for Integration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dirty="0"/>
              <a:t>How to determine the area of a circle (value of </a:t>
            </a:r>
            <a:r>
              <a:rPr lang="en-US" dirty="0">
                <a:sym typeface="Symbol"/>
              </a:rPr>
              <a:t>)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dirty="0"/>
              <a:t>Improvements: (x/y)</a:t>
            </a:r>
            <a:r>
              <a:rPr lang="en-US" dirty="0">
                <a:sym typeface="Symbol"/>
              </a:rPr>
              <a:t></a:t>
            </a:r>
            <a:r>
              <a:rPr lang="en-US" dirty="0" err="1">
                <a:sym typeface="Symbol"/>
              </a:rPr>
              <a:t>x,f</a:t>
            </a:r>
            <a:r>
              <a:rPr lang="en-US" dirty="0">
                <a:sym typeface="Symbol"/>
              </a:rPr>
              <a:t>(x), 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dirty="0">
                <a:sym typeface="Symbol"/>
              </a:rPr>
              <a:t>More improvements, importance sampling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dirty="0">
                <a:sym typeface="Symbol"/>
              </a:rPr>
              <a:t>Advantages and disadvantages</a:t>
            </a:r>
            <a:endParaRPr lang="en-US" dirty="0"/>
          </a:p>
          <a:p>
            <a:endParaRPr lang="en-US" dirty="0"/>
          </a:p>
          <a:p>
            <a:endParaRPr lang="en-US" dirty="0"/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dirty="0">
              <a:sym typeface="Symbol"/>
            </a:endParaRPr>
          </a:p>
        </p:txBody>
      </p:sp>
    </p:spTree>
    <p:extLst>
      <p:ext uri="{BB962C8B-B14F-4D97-AF65-F5344CB8AC3E}">
        <p14:creationId xmlns:p14="http://schemas.microsoft.com/office/powerpoint/2010/main" val="37811069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3"/>
          <p:cNvSpPr txBox="1">
            <a:spLocks/>
          </p:cNvSpPr>
          <p:nvPr/>
        </p:nvSpPr>
        <p:spPr>
          <a:xfrm>
            <a:off x="1524000" y="34702"/>
            <a:ext cx="8964488" cy="1162050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 cap="all" spc="-6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						</a:t>
            </a:r>
            <a:br>
              <a:rPr lang="en-US" dirty="0"/>
            </a:br>
            <a:r>
              <a:rPr lang="en-US" dirty="0"/>
              <a:t>Monte Carlo:	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919538" y="1412776"/>
            <a:ext cx="8136903" cy="32265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Random number distributions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rand : Evenly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err="1"/>
              <a:t>randn</a:t>
            </a:r>
            <a:r>
              <a:rPr lang="en-US" dirty="0"/>
              <a:t>: Gaussian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err="1"/>
              <a:t>randi</a:t>
            </a:r>
            <a:r>
              <a:rPr lang="en-US" dirty="0"/>
              <a:t>: Integer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And many more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Testing for Randomness of the pseudo-random numbers: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hlinkClick r:id="rId3"/>
              </a:rPr>
              <a:t>https://en.wikipedia.org/wiki/Randomness_tests</a:t>
            </a:r>
            <a:endParaRPr lang="en-US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hlinkClick r:id="rId4"/>
              </a:rPr>
              <a:t>https://en.wikipedia.org/wiki/Seven_states_of_randomness</a:t>
            </a:r>
            <a:endParaRPr lang="en-US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dirty="0">
              <a:sym typeface="Symbol"/>
            </a:endParaRPr>
          </a:p>
        </p:txBody>
      </p:sp>
    </p:spTree>
    <p:extLst>
      <p:ext uri="{BB962C8B-B14F-4D97-AF65-F5344CB8AC3E}">
        <p14:creationId xmlns:p14="http://schemas.microsoft.com/office/powerpoint/2010/main" val="33863396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3"/>
          <p:cNvSpPr txBox="1">
            <a:spLocks/>
          </p:cNvSpPr>
          <p:nvPr/>
        </p:nvSpPr>
        <p:spPr>
          <a:xfrm>
            <a:off x="1524000" y="34702"/>
            <a:ext cx="8964488" cy="1162050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 cap="all" spc="-6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						</a:t>
            </a:r>
            <a:br>
              <a:rPr lang="en-US" dirty="0"/>
            </a:br>
            <a:r>
              <a:rPr lang="en-US" dirty="0"/>
              <a:t>Monte Carlo:	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919538" y="1412777"/>
            <a:ext cx="8136903" cy="10188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3 small integration programs:</a:t>
            </a:r>
          </a:p>
          <a:p>
            <a:endParaRPr lang="en-US" dirty="0"/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dirty="0">
              <a:sym typeface="Symbol"/>
            </a:endParaRPr>
          </a:p>
        </p:txBody>
      </p:sp>
    </p:spTree>
    <p:extLst>
      <p:ext uri="{BB962C8B-B14F-4D97-AF65-F5344CB8AC3E}">
        <p14:creationId xmlns:p14="http://schemas.microsoft.com/office/powerpoint/2010/main" val="383850434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981200" y="152718"/>
            <a:ext cx="5791200" cy="683994"/>
          </a:xfrm>
        </p:spPr>
        <p:txBody>
          <a:bodyPr>
            <a:normAutofit fontScale="90000"/>
          </a:bodyPr>
          <a:lstStyle/>
          <a:p>
            <a:r>
              <a:rPr lang="en-US" dirty="0"/>
              <a:t>1) Hit or miss</a:t>
            </a:r>
          </a:p>
        </p:txBody>
      </p:sp>
      <p:sp>
        <p:nvSpPr>
          <p:cNvPr id="2" name="Rectangle 1"/>
          <p:cNvSpPr/>
          <p:nvPr/>
        </p:nvSpPr>
        <p:spPr>
          <a:xfrm>
            <a:off x="2407344" y="1268761"/>
            <a:ext cx="7632848" cy="5078313"/>
          </a:xfrm>
          <a:prstGeom prst="rect">
            <a:avLst/>
          </a:prstGeom>
          <a:solidFill>
            <a:srgbClr val="FFC000">
              <a:alpha val="15000"/>
            </a:srgbClr>
          </a:solidFill>
        </p:spPr>
        <p:txBody>
          <a:bodyPr wrap="square">
            <a:spAutoFit/>
          </a:bodyPr>
          <a:lstStyle/>
          <a:p>
            <a:r>
              <a:rPr lang="en-US" dirty="0"/>
              <a:t>% Area of a circle by random numbers: Simplest MC</a:t>
            </a:r>
          </a:p>
          <a:p>
            <a:r>
              <a:rPr lang="en-US" dirty="0"/>
              <a:t>%</a:t>
            </a:r>
          </a:p>
          <a:p>
            <a:r>
              <a:rPr lang="en-US" dirty="0"/>
              <a:t>t=0:0.05:pi/2; plot(sin(t),</a:t>
            </a:r>
            <a:r>
              <a:rPr lang="en-US" dirty="0" err="1"/>
              <a:t>cos</a:t>
            </a:r>
            <a:r>
              <a:rPr lang="en-US" dirty="0"/>
              <a:t>(t),'k');  % create a circle for the plot</a:t>
            </a:r>
          </a:p>
          <a:p>
            <a:r>
              <a:rPr lang="en-US" dirty="0"/>
              <a:t>hold on; axis('square');</a:t>
            </a:r>
          </a:p>
          <a:p>
            <a:r>
              <a:rPr lang="en-US" dirty="0"/>
              <a:t>tot=0; in=0; b=500;</a:t>
            </a:r>
          </a:p>
          <a:p>
            <a:r>
              <a:rPr lang="en-US" dirty="0"/>
              <a:t>for </a:t>
            </a:r>
            <a:r>
              <a:rPr lang="en-US" dirty="0" err="1"/>
              <a:t>i</a:t>
            </a:r>
            <a:r>
              <a:rPr lang="en-US" dirty="0"/>
              <a:t>=1:10;</a:t>
            </a:r>
          </a:p>
          <a:p>
            <a:r>
              <a:rPr lang="en-US" dirty="0"/>
              <a:t>    l=0.99-i*0.035;                                % make ten times</a:t>
            </a:r>
          </a:p>
          <a:p>
            <a:r>
              <a:rPr lang="en-US" dirty="0"/>
              <a:t>    x=rand(b,1); y=rand(b,1);              % b trials</a:t>
            </a:r>
          </a:p>
          <a:p>
            <a:r>
              <a:rPr lang="en-US" dirty="0"/>
              <a:t>    plot(</a:t>
            </a:r>
            <a:r>
              <a:rPr lang="en-US" dirty="0" err="1"/>
              <a:t>x,y,'g</a:t>
            </a:r>
            <a:r>
              <a:rPr lang="en-US" dirty="0"/>
              <a:t>.');          </a:t>
            </a:r>
          </a:p>
          <a:p>
            <a:r>
              <a:rPr lang="en-US" dirty="0"/>
              <a:t>    tot=</a:t>
            </a:r>
            <a:r>
              <a:rPr lang="en-US" dirty="0" err="1"/>
              <a:t>tot+b</a:t>
            </a:r>
            <a:r>
              <a:rPr lang="en-US" dirty="0"/>
              <a:t>;</a:t>
            </a:r>
          </a:p>
          <a:p>
            <a:r>
              <a:rPr lang="en-US" dirty="0"/>
              <a:t>    </a:t>
            </a:r>
            <a:r>
              <a:rPr lang="en-US" b="1" dirty="0"/>
              <a:t>in=</a:t>
            </a:r>
            <a:r>
              <a:rPr lang="en-US" b="1" dirty="0" err="1"/>
              <a:t>in+length</a:t>
            </a:r>
            <a:r>
              <a:rPr lang="en-US" b="1" dirty="0"/>
              <a:t>(find(x.*</a:t>
            </a:r>
            <a:r>
              <a:rPr lang="en-US" b="1" dirty="0" err="1"/>
              <a:t>x+y</a:t>
            </a:r>
            <a:r>
              <a:rPr lang="en-US" b="1" dirty="0"/>
              <a:t>.*y&lt;1));  </a:t>
            </a:r>
            <a:r>
              <a:rPr lang="en-US" dirty="0"/>
              <a:t>% How many inside ?</a:t>
            </a:r>
          </a:p>
          <a:p>
            <a:r>
              <a:rPr lang="en-US" dirty="0"/>
              <a:t>    PI=in/tot*4;</a:t>
            </a:r>
          </a:p>
          <a:p>
            <a:r>
              <a:rPr lang="en-US" dirty="0"/>
              <a:t>    text(-0.25,l,sprintf(' %</a:t>
            </a:r>
            <a:r>
              <a:rPr lang="en-US" dirty="0" err="1"/>
              <a:t>g',PI</a:t>
            </a:r>
            <a:r>
              <a:rPr lang="en-US" dirty="0"/>
              <a:t>),'</a:t>
            </a:r>
            <a:r>
              <a:rPr lang="en-US" dirty="0" err="1"/>
              <a:t>sc</a:t>
            </a:r>
            <a:r>
              <a:rPr lang="en-US" dirty="0"/>
              <a:t>','</a:t>
            </a:r>
            <a:r>
              <a:rPr lang="en-US" dirty="0" err="1"/>
              <a:t>fontweight</a:t>
            </a:r>
            <a:r>
              <a:rPr lang="en-US" dirty="0"/>
              <a:t>','bold');</a:t>
            </a:r>
          </a:p>
          <a:p>
            <a:r>
              <a:rPr lang="en-US" dirty="0"/>
              <a:t>    text(1.1,l,int2str(tot),'</a:t>
            </a:r>
            <a:r>
              <a:rPr lang="en-US" dirty="0" err="1"/>
              <a:t>sc</a:t>
            </a:r>
            <a:r>
              <a:rPr lang="en-US" dirty="0"/>
              <a:t>','</a:t>
            </a:r>
            <a:r>
              <a:rPr lang="en-US" dirty="0" err="1"/>
              <a:t>fontweight</a:t>
            </a:r>
            <a:r>
              <a:rPr lang="en-US" dirty="0"/>
              <a:t>','bold');</a:t>
            </a:r>
          </a:p>
          <a:p>
            <a:r>
              <a:rPr lang="en-US" dirty="0"/>
              <a:t>    text(-0.25,i*0.035,sprintf(' %7.5g',PI-pi),'</a:t>
            </a:r>
            <a:r>
              <a:rPr lang="en-US" dirty="0" err="1"/>
              <a:t>sc</a:t>
            </a:r>
            <a:r>
              <a:rPr lang="en-US" dirty="0"/>
              <a:t>','</a:t>
            </a:r>
            <a:r>
              <a:rPr lang="en-US" dirty="0" err="1"/>
              <a:t>fontweight</a:t>
            </a:r>
            <a:r>
              <a:rPr lang="en-US" dirty="0"/>
              <a:t>','bold'); </a:t>
            </a:r>
          </a:p>
          <a:p>
            <a:r>
              <a:rPr lang="en-US" dirty="0"/>
              <a:t>    pause(1);</a:t>
            </a:r>
          </a:p>
          <a:p>
            <a:r>
              <a:rPr lang="en-US" dirty="0" err="1"/>
              <a:t>end%for</a:t>
            </a:r>
            <a:endParaRPr lang="en-US" dirty="0"/>
          </a:p>
          <a:p>
            <a:r>
              <a:rPr lang="en-US" dirty="0"/>
              <a:t>hold off;</a:t>
            </a:r>
          </a:p>
        </p:txBody>
      </p:sp>
    </p:spTree>
    <p:extLst>
      <p:ext uri="{BB962C8B-B14F-4D97-AF65-F5344CB8AC3E}">
        <p14:creationId xmlns:p14="http://schemas.microsoft.com/office/powerpoint/2010/main" val="66692923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991544" y="310426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/>
              <a:t>Hit or miss</a:t>
            </a:r>
          </a:p>
        </p:txBody>
      </p:sp>
      <p:sp>
        <p:nvSpPr>
          <p:cNvPr id="2" name="Rectangle 1"/>
          <p:cNvSpPr/>
          <p:nvPr/>
        </p:nvSpPr>
        <p:spPr>
          <a:xfrm>
            <a:off x="2289920" y="1700809"/>
            <a:ext cx="7632848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Convergence is slow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Easily generalized to many dimensions: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‘Dimension-independent’ performance up to </a:t>
            </a:r>
            <a:r>
              <a:rPr lang="en-US" dirty="0" err="1"/>
              <a:t>ndim</a:t>
            </a:r>
            <a:r>
              <a:rPr lang="en-US" dirty="0"/>
              <a:t>= ~7 (for a sample size of 10</a:t>
            </a:r>
            <a:r>
              <a:rPr lang="en-US" baseline="30000" dirty="0"/>
              <a:t>4</a:t>
            </a:r>
            <a:r>
              <a:rPr lang="en-US" dirty="0"/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Compare with integration on a regular grid:</a:t>
            </a:r>
            <a:br>
              <a:rPr lang="en-US" dirty="0"/>
            </a:b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180642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919536" y="-387424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/>
              <a:t>n-dim hit or miss</a:t>
            </a:r>
          </a:p>
        </p:txBody>
      </p:sp>
      <p:sp>
        <p:nvSpPr>
          <p:cNvPr id="2" name="Rectangle 1"/>
          <p:cNvSpPr/>
          <p:nvPr/>
        </p:nvSpPr>
        <p:spPr>
          <a:xfrm>
            <a:off x="1919536" y="755576"/>
            <a:ext cx="8496944" cy="5355312"/>
          </a:xfrm>
          <a:prstGeom prst="rect">
            <a:avLst/>
          </a:prstGeom>
          <a:solidFill>
            <a:srgbClr val="FFC000">
              <a:alpha val="15000"/>
            </a:srgbClr>
          </a:solidFill>
        </p:spPr>
        <p:txBody>
          <a:bodyPr wrap="square">
            <a:spAutoFit/>
          </a:bodyPr>
          <a:lstStyle/>
          <a:p>
            <a:r>
              <a:rPr lang="en-US" dirty="0"/>
              <a:t>% Volume of a </a:t>
            </a:r>
            <a:r>
              <a:rPr lang="en-US" dirty="0" err="1"/>
              <a:t>hypersphere</a:t>
            </a:r>
            <a:r>
              <a:rPr lang="en-US" dirty="0"/>
              <a:t> by filling the volume with random numbers</a:t>
            </a:r>
          </a:p>
          <a:p>
            <a:r>
              <a:rPr lang="en-US" dirty="0"/>
              <a:t>%</a:t>
            </a:r>
          </a:p>
          <a:p>
            <a:r>
              <a:rPr lang="en-US" dirty="0" err="1"/>
              <a:t>vol</a:t>
            </a:r>
            <a:r>
              <a:rPr lang="en-US" dirty="0"/>
              <a:t>=inline('pi^(n/2)/gamma(n/2+1) * </a:t>
            </a:r>
            <a:r>
              <a:rPr lang="en-US" dirty="0" err="1"/>
              <a:t>r^n</a:t>
            </a:r>
            <a:r>
              <a:rPr lang="en-US" dirty="0"/>
              <a:t>','</a:t>
            </a:r>
            <a:r>
              <a:rPr lang="en-US" dirty="0" err="1"/>
              <a:t>r','n</a:t>
            </a:r>
            <a:r>
              <a:rPr lang="en-US" dirty="0"/>
              <a:t>');  %   volume of a n-sphere</a:t>
            </a:r>
          </a:p>
          <a:p>
            <a:r>
              <a:rPr lang="en-US" dirty="0" err="1"/>
              <a:t>maxdim</a:t>
            </a:r>
            <a:r>
              <a:rPr lang="en-US" dirty="0"/>
              <a:t>=20; nr=[10^4,10^6]; </a:t>
            </a:r>
            <a:r>
              <a:rPr lang="en-US" dirty="0" err="1"/>
              <a:t>nnr</a:t>
            </a:r>
            <a:r>
              <a:rPr lang="en-US" dirty="0"/>
              <a:t>=size(nr,2); </a:t>
            </a:r>
            <a:r>
              <a:rPr lang="en-US" dirty="0" err="1"/>
              <a:t>dev</a:t>
            </a:r>
            <a:r>
              <a:rPr lang="en-US" dirty="0"/>
              <a:t>=zeros(</a:t>
            </a:r>
            <a:r>
              <a:rPr lang="en-US" dirty="0" err="1"/>
              <a:t>maxdim,nnr</a:t>
            </a:r>
            <a:r>
              <a:rPr lang="en-US" dirty="0"/>
              <a:t>);</a:t>
            </a:r>
          </a:p>
          <a:p>
            <a:r>
              <a:rPr lang="en-US" dirty="0"/>
              <a:t>for </a:t>
            </a:r>
            <a:r>
              <a:rPr lang="en-US" dirty="0" err="1"/>
              <a:t>i</a:t>
            </a:r>
            <a:r>
              <a:rPr lang="en-US" dirty="0"/>
              <a:t>=1:nnr</a:t>
            </a:r>
          </a:p>
          <a:p>
            <a:r>
              <a:rPr lang="en-US" dirty="0"/>
              <a:t>    n=nr(</a:t>
            </a:r>
            <a:r>
              <a:rPr lang="en-US" dirty="0" err="1"/>
              <a:t>i</a:t>
            </a:r>
            <a:r>
              <a:rPr lang="en-US" dirty="0"/>
              <a:t>);  </a:t>
            </a:r>
            <a:r>
              <a:rPr lang="en-US" dirty="0" err="1"/>
              <a:t>disp</a:t>
            </a:r>
            <a:r>
              <a:rPr lang="en-US" dirty="0"/>
              <a:t>(['*** number of random tuples = ', num2str(n)]);</a:t>
            </a:r>
          </a:p>
          <a:p>
            <a:r>
              <a:rPr lang="en-US" dirty="0"/>
              <a:t>    </a:t>
            </a:r>
            <a:r>
              <a:rPr lang="en-US" dirty="0" err="1"/>
              <a:t>rn</a:t>
            </a:r>
            <a:r>
              <a:rPr lang="en-US" dirty="0"/>
              <a:t>=rand(</a:t>
            </a:r>
            <a:r>
              <a:rPr lang="en-US" dirty="0" err="1"/>
              <a:t>n,maxdim</a:t>
            </a:r>
            <a:r>
              <a:rPr lang="en-US" dirty="0"/>
              <a:t>)*2-1; % create random numbers in (-1:1) beforehand</a:t>
            </a:r>
          </a:p>
          <a:p>
            <a:r>
              <a:rPr lang="en-US" dirty="0"/>
              <a:t>    for dim=2:maxdim,</a:t>
            </a:r>
          </a:p>
          <a:p>
            <a:r>
              <a:rPr lang="en-US" dirty="0"/>
              <a:t>      </a:t>
            </a:r>
            <a:r>
              <a:rPr lang="en-US" b="1" dirty="0"/>
              <a:t>  inside=sum(sum(</a:t>
            </a:r>
            <a:r>
              <a:rPr lang="en-US" b="1" dirty="0" err="1"/>
              <a:t>rn</a:t>
            </a:r>
            <a:r>
              <a:rPr lang="en-US" b="1" dirty="0"/>
              <a:t>(:,1:dim).^2,2)&lt;1);</a:t>
            </a:r>
          </a:p>
          <a:p>
            <a:r>
              <a:rPr lang="en-US" b="1" dirty="0"/>
              <a:t>        </a:t>
            </a:r>
            <a:r>
              <a:rPr lang="en-US" b="1" dirty="0" err="1"/>
              <a:t>volapprox</a:t>
            </a:r>
            <a:r>
              <a:rPr lang="en-US" b="1" dirty="0"/>
              <a:t>=(2^dim)*inside/n; </a:t>
            </a:r>
            <a:r>
              <a:rPr lang="en-US" dirty="0"/>
              <a:t>% the area (-1:1)^dim is 4, for a cube it is 8...</a:t>
            </a:r>
          </a:p>
          <a:p>
            <a:r>
              <a:rPr lang="en-US" dirty="0"/>
              <a:t>        </a:t>
            </a:r>
            <a:r>
              <a:rPr lang="en-US" dirty="0" err="1"/>
              <a:t>dev</a:t>
            </a:r>
            <a:r>
              <a:rPr lang="en-US" dirty="0"/>
              <a:t>(</a:t>
            </a:r>
            <a:r>
              <a:rPr lang="en-US" dirty="0" err="1"/>
              <a:t>dim,i</a:t>
            </a:r>
            <a:r>
              <a:rPr lang="en-US" dirty="0"/>
              <a:t>)=(</a:t>
            </a:r>
            <a:r>
              <a:rPr lang="en-US" dirty="0" err="1"/>
              <a:t>volapprox</a:t>
            </a:r>
            <a:r>
              <a:rPr lang="en-US" dirty="0"/>
              <a:t>/</a:t>
            </a:r>
            <a:r>
              <a:rPr lang="en-US" dirty="0" err="1"/>
              <a:t>vol</a:t>
            </a:r>
            <a:r>
              <a:rPr lang="en-US" dirty="0"/>
              <a:t>(1,dim)-1)*100;</a:t>
            </a:r>
          </a:p>
          <a:p>
            <a:r>
              <a:rPr lang="en-US" dirty="0"/>
              <a:t>        </a:t>
            </a:r>
            <a:r>
              <a:rPr lang="en-US" dirty="0" err="1"/>
              <a:t>disp</a:t>
            </a:r>
            <a:r>
              <a:rPr lang="en-US" dirty="0"/>
              <a:t>(['   dimension = ', num2str(dim), ...</a:t>
            </a:r>
            <a:br>
              <a:rPr lang="en-US" dirty="0"/>
            </a:br>
            <a:r>
              <a:rPr lang="en-US" dirty="0"/>
              <a:t>	'  -&gt;  % deviation from exact volume = ',num2str(dev(</a:t>
            </a:r>
            <a:r>
              <a:rPr lang="en-US" dirty="0" err="1"/>
              <a:t>dim,i</a:t>
            </a:r>
            <a:r>
              <a:rPr lang="en-US" dirty="0"/>
              <a:t>)),' % ']);</a:t>
            </a:r>
          </a:p>
          <a:p>
            <a:r>
              <a:rPr lang="en-US" dirty="0"/>
              <a:t>    end; end</a:t>
            </a:r>
          </a:p>
          <a:p>
            <a:r>
              <a:rPr lang="en-US" dirty="0"/>
              <a:t>p1=plot(</a:t>
            </a:r>
            <a:r>
              <a:rPr lang="en-US" dirty="0" err="1"/>
              <a:t>dev</a:t>
            </a:r>
            <a:r>
              <a:rPr lang="en-US" dirty="0"/>
              <a:t>,'-s'); set(p1,'linewidth',2,'markersize',10); </a:t>
            </a:r>
          </a:p>
          <a:p>
            <a:r>
              <a:rPr lang="en-US" dirty="0"/>
              <a:t>legend(p1,{num2str(nr(1)),num2str(nr(2))}); </a:t>
            </a:r>
            <a:r>
              <a:rPr lang="en-US" dirty="0" err="1"/>
              <a:t>xlabel</a:t>
            </a:r>
            <a:r>
              <a:rPr lang="en-US" dirty="0"/>
              <a:t>('dimension'); </a:t>
            </a:r>
            <a:r>
              <a:rPr lang="en-US" dirty="0" err="1"/>
              <a:t>ylabel</a:t>
            </a:r>
            <a:r>
              <a:rPr lang="en-US" dirty="0"/>
              <a:t>('% error');</a:t>
            </a:r>
          </a:p>
          <a:p>
            <a:r>
              <a:rPr lang="en-US" dirty="0"/>
              <a:t>figure;</a:t>
            </a:r>
          </a:p>
          <a:p>
            <a:r>
              <a:rPr lang="en-US" dirty="0"/>
              <a:t>p2=plot(</a:t>
            </a:r>
            <a:r>
              <a:rPr lang="en-US" dirty="0" err="1"/>
              <a:t>dev</a:t>
            </a:r>
            <a:r>
              <a:rPr lang="en-US" dirty="0"/>
              <a:t>(1:12,:),'-s'); set(p2,'linewidth',2,'markersize',10); </a:t>
            </a:r>
          </a:p>
          <a:p>
            <a:r>
              <a:rPr lang="en-US" dirty="0"/>
              <a:t>legend(p2,{num2str(nr(1)),num2str(nr(2))}); </a:t>
            </a:r>
            <a:r>
              <a:rPr lang="en-US" dirty="0" err="1"/>
              <a:t>xlabel</a:t>
            </a:r>
            <a:r>
              <a:rPr lang="en-US" dirty="0"/>
              <a:t>('dimension'); </a:t>
            </a:r>
            <a:r>
              <a:rPr lang="en-US" dirty="0" err="1"/>
              <a:t>ylabel</a:t>
            </a:r>
            <a:r>
              <a:rPr lang="en-US" dirty="0"/>
              <a:t>('% error');</a:t>
            </a:r>
          </a:p>
        </p:txBody>
      </p:sp>
    </p:spTree>
    <p:extLst>
      <p:ext uri="{BB962C8B-B14F-4D97-AF65-F5344CB8AC3E}">
        <p14:creationId xmlns:p14="http://schemas.microsoft.com/office/powerpoint/2010/main" val="385089001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631504" y="152718"/>
            <a:ext cx="8928992" cy="828010"/>
          </a:xfrm>
        </p:spPr>
        <p:txBody>
          <a:bodyPr>
            <a:normAutofit/>
          </a:bodyPr>
          <a:lstStyle/>
          <a:p>
            <a:r>
              <a:rPr lang="en-US" dirty="0"/>
              <a:t>2) The standard (better) method</a:t>
            </a:r>
          </a:p>
        </p:txBody>
      </p:sp>
      <p:sp>
        <p:nvSpPr>
          <p:cNvPr id="3" name="Rectangle 2"/>
          <p:cNvSpPr/>
          <p:nvPr/>
        </p:nvSpPr>
        <p:spPr>
          <a:xfrm>
            <a:off x="2279576" y="1225689"/>
            <a:ext cx="7776864" cy="5355312"/>
          </a:xfrm>
          <a:prstGeom prst="rect">
            <a:avLst/>
          </a:prstGeom>
          <a:solidFill>
            <a:srgbClr val="FFC000">
              <a:alpha val="15000"/>
            </a:srgbClr>
          </a:solidFill>
        </p:spPr>
        <p:txBody>
          <a:bodyPr wrap="square">
            <a:spAutoFit/>
          </a:bodyPr>
          <a:lstStyle/>
          <a:p>
            <a:r>
              <a:rPr lang="en-US" dirty="0"/>
              <a:t>function mc2 </a:t>
            </a:r>
          </a:p>
          <a:p>
            <a:r>
              <a:rPr lang="en-US" dirty="0"/>
              <a:t>% Area of a circle by random numbers: Standard MC</a:t>
            </a:r>
          </a:p>
          <a:p>
            <a:r>
              <a:rPr lang="en-US" dirty="0"/>
              <a:t>%</a:t>
            </a:r>
          </a:p>
          <a:p>
            <a:r>
              <a:rPr lang="en-US" dirty="0"/>
              <a:t>t=0:0.05:pi/2; plot(sin(t),</a:t>
            </a:r>
            <a:r>
              <a:rPr lang="en-US" dirty="0" err="1"/>
              <a:t>cos</a:t>
            </a:r>
            <a:r>
              <a:rPr lang="en-US" dirty="0"/>
              <a:t>(t),'k');  % create a circle for the plot</a:t>
            </a:r>
          </a:p>
          <a:p>
            <a:r>
              <a:rPr lang="en-US" dirty="0"/>
              <a:t>hold on; axis('square');</a:t>
            </a:r>
          </a:p>
          <a:p>
            <a:r>
              <a:rPr lang="en-US" dirty="0"/>
              <a:t>tot=0; in=0; b=50;</a:t>
            </a:r>
          </a:p>
          <a:p>
            <a:r>
              <a:rPr lang="en-US" dirty="0"/>
              <a:t>for </a:t>
            </a:r>
            <a:r>
              <a:rPr lang="en-US" dirty="0" err="1"/>
              <a:t>i</a:t>
            </a:r>
            <a:r>
              <a:rPr lang="en-US" dirty="0"/>
              <a:t>=1:10;</a:t>
            </a:r>
          </a:p>
          <a:p>
            <a:r>
              <a:rPr lang="en-US" dirty="0"/>
              <a:t>    l=0.99-i*0.035;                               % make ten times</a:t>
            </a:r>
          </a:p>
          <a:p>
            <a:r>
              <a:rPr lang="en-US" dirty="0"/>
              <a:t>    x=rand(b,1);</a:t>
            </a:r>
            <a:r>
              <a:rPr lang="en-US" b="1" dirty="0"/>
              <a:t>y=</a:t>
            </a:r>
            <a:r>
              <a:rPr lang="en-US" b="1" dirty="0" err="1"/>
              <a:t>sqrt</a:t>
            </a:r>
            <a:r>
              <a:rPr lang="en-US" b="1" dirty="0"/>
              <a:t>(1-x.^2)</a:t>
            </a:r>
            <a:r>
              <a:rPr lang="en-US" dirty="0"/>
              <a:t>;          % b trials</a:t>
            </a:r>
          </a:p>
          <a:p>
            <a:r>
              <a:rPr lang="en-US" dirty="0"/>
              <a:t>    % plot(</a:t>
            </a:r>
            <a:r>
              <a:rPr lang="en-US" dirty="0" err="1"/>
              <a:t>x,ones</a:t>
            </a:r>
            <a:r>
              <a:rPr lang="en-US" dirty="0"/>
              <a:t>(b,1)*0.01,'g.');   </a:t>
            </a:r>
          </a:p>
          <a:p>
            <a:r>
              <a:rPr lang="es-ES" dirty="0"/>
              <a:t>    </a:t>
            </a:r>
            <a:r>
              <a:rPr lang="es-ES" dirty="0" err="1"/>
              <a:t>plot</a:t>
            </a:r>
            <a:r>
              <a:rPr lang="es-ES" dirty="0"/>
              <a:t>([x x]',[</a:t>
            </a:r>
            <a:r>
              <a:rPr lang="es-ES" dirty="0" err="1"/>
              <a:t>zeros</a:t>
            </a:r>
            <a:r>
              <a:rPr lang="es-ES" dirty="0"/>
              <a:t>(</a:t>
            </a:r>
            <a:r>
              <a:rPr lang="es-ES" dirty="0" err="1"/>
              <a:t>size</a:t>
            </a:r>
            <a:r>
              <a:rPr lang="es-ES" dirty="0"/>
              <a:t>(x)) y]','g-');</a:t>
            </a:r>
          </a:p>
          <a:p>
            <a:r>
              <a:rPr lang="en-US" dirty="0"/>
              <a:t>    tot=</a:t>
            </a:r>
            <a:r>
              <a:rPr lang="en-US" dirty="0" err="1"/>
              <a:t>tot+b</a:t>
            </a:r>
            <a:r>
              <a:rPr lang="en-US" dirty="0"/>
              <a:t>; in=</a:t>
            </a:r>
            <a:r>
              <a:rPr lang="en-US" dirty="0" err="1"/>
              <a:t>in+sum</a:t>
            </a:r>
            <a:r>
              <a:rPr lang="en-US" dirty="0"/>
              <a:t>(y); </a:t>
            </a:r>
          </a:p>
          <a:p>
            <a:r>
              <a:rPr lang="en-US" dirty="0"/>
              <a:t>    PI=in/tot*4;</a:t>
            </a:r>
          </a:p>
          <a:p>
            <a:r>
              <a:rPr lang="en-US" dirty="0"/>
              <a:t>    text(-0.25,l,sprintf(' %</a:t>
            </a:r>
            <a:r>
              <a:rPr lang="en-US" dirty="0" err="1"/>
              <a:t>g',PI</a:t>
            </a:r>
            <a:r>
              <a:rPr lang="en-US" dirty="0"/>
              <a:t>),'</a:t>
            </a:r>
            <a:r>
              <a:rPr lang="en-US" dirty="0" err="1"/>
              <a:t>sc</a:t>
            </a:r>
            <a:r>
              <a:rPr lang="en-US" dirty="0"/>
              <a:t>','</a:t>
            </a:r>
            <a:r>
              <a:rPr lang="en-US" dirty="0" err="1"/>
              <a:t>fontweight</a:t>
            </a:r>
            <a:r>
              <a:rPr lang="en-US" dirty="0"/>
              <a:t>','bold');</a:t>
            </a:r>
          </a:p>
          <a:p>
            <a:r>
              <a:rPr lang="en-US" dirty="0"/>
              <a:t>    text(1.1,l,int2str(tot),'</a:t>
            </a:r>
            <a:r>
              <a:rPr lang="en-US" dirty="0" err="1"/>
              <a:t>sc</a:t>
            </a:r>
            <a:r>
              <a:rPr lang="en-US" dirty="0"/>
              <a:t>','</a:t>
            </a:r>
            <a:r>
              <a:rPr lang="en-US" dirty="0" err="1"/>
              <a:t>fontweight</a:t>
            </a:r>
            <a:r>
              <a:rPr lang="en-US" dirty="0"/>
              <a:t>','bold');</a:t>
            </a:r>
          </a:p>
          <a:p>
            <a:r>
              <a:rPr lang="en-US" dirty="0"/>
              <a:t>    text(-0.25,i*0.035,sprintf(' %7.5g',PI-pi),'</a:t>
            </a:r>
            <a:r>
              <a:rPr lang="en-US" dirty="0" err="1"/>
              <a:t>sc</a:t>
            </a:r>
            <a:r>
              <a:rPr lang="en-US" dirty="0"/>
              <a:t>','</a:t>
            </a:r>
            <a:r>
              <a:rPr lang="en-US" dirty="0" err="1"/>
              <a:t>fontweight</a:t>
            </a:r>
            <a:r>
              <a:rPr lang="en-US" dirty="0"/>
              <a:t>','bold'); </a:t>
            </a:r>
          </a:p>
          <a:p>
            <a:r>
              <a:rPr lang="en-US" dirty="0"/>
              <a:t>    pause(1);</a:t>
            </a:r>
          </a:p>
          <a:p>
            <a:r>
              <a:rPr lang="en-US" dirty="0" err="1"/>
              <a:t>end%for</a:t>
            </a:r>
            <a:endParaRPr lang="en-US" dirty="0"/>
          </a:p>
          <a:p>
            <a:r>
              <a:rPr lang="en-US" dirty="0"/>
              <a:t>hold off;</a:t>
            </a:r>
          </a:p>
        </p:txBody>
      </p:sp>
    </p:spTree>
    <p:extLst>
      <p:ext uri="{BB962C8B-B14F-4D97-AF65-F5344CB8AC3E}">
        <p14:creationId xmlns:p14="http://schemas.microsoft.com/office/powerpoint/2010/main" val="25792312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35</TotalTime>
  <Words>2333</Words>
  <Application>Microsoft Office PowerPoint</Application>
  <PresentationFormat>Widescreen</PresentationFormat>
  <Paragraphs>256</Paragraphs>
  <Slides>18</Slides>
  <Notes>17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4" baseType="lpstr">
      <vt:lpstr>Arial</vt:lpstr>
      <vt:lpstr>Calibri</vt:lpstr>
      <vt:lpstr>Calibri Light</vt:lpstr>
      <vt:lpstr>Courier New</vt:lpstr>
      <vt:lpstr>Symbol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1) Hit or miss</vt:lpstr>
      <vt:lpstr>Hit or miss</vt:lpstr>
      <vt:lpstr>n-dim hit or miss</vt:lpstr>
      <vt:lpstr>2) The standard (better) method</vt:lpstr>
      <vt:lpstr>Importance sampling</vt:lpstr>
      <vt:lpstr>n-dim standard integration </vt:lpstr>
      <vt:lpstr>n-dim standard integration</vt:lpstr>
      <vt:lpstr>Importance sampling</vt:lpstr>
      <vt:lpstr>Importance sampling</vt:lpstr>
      <vt:lpstr>Importance sampling: example</vt:lpstr>
      <vt:lpstr>Importance sampling</vt:lpstr>
      <vt:lpstr>Importance sampling</vt:lpstr>
      <vt:lpstr>Summary MC METHODS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michael probst</dc:creator>
  <cp:lastModifiedBy>michael.probst michael.probst</cp:lastModifiedBy>
  <cp:revision>6</cp:revision>
  <dcterms:created xsi:type="dcterms:W3CDTF">2019-02-05T07:43:29Z</dcterms:created>
  <dcterms:modified xsi:type="dcterms:W3CDTF">2022-02-07T07:33:37Z</dcterms:modified>
</cp:coreProperties>
</file>